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8" r:id="rId3"/>
    <p:sldId id="283" r:id="rId4"/>
    <p:sldId id="295" r:id="rId5"/>
    <p:sldId id="309" r:id="rId6"/>
    <p:sldId id="259" r:id="rId7"/>
    <p:sldId id="286" r:id="rId8"/>
    <p:sldId id="323" r:id="rId9"/>
    <p:sldId id="322" r:id="rId10"/>
    <p:sldId id="327" r:id="rId11"/>
    <p:sldId id="329" r:id="rId12"/>
    <p:sldId id="328" r:id="rId13"/>
    <p:sldId id="330" r:id="rId14"/>
    <p:sldId id="305" r:id="rId15"/>
    <p:sldId id="326" r:id="rId16"/>
    <p:sldId id="321" r:id="rId17"/>
    <p:sldId id="307" r:id="rId18"/>
    <p:sldId id="331" r:id="rId19"/>
    <p:sldId id="264" r:id="rId20"/>
    <p:sldId id="285" r:id="rId21"/>
    <p:sldId id="320" r:id="rId22"/>
    <p:sldId id="291" r:id="rId23"/>
    <p:sldId id="319" r:id="rId24"/>
    <p:sldId id="272" r:id="rId25"/>
    <p:sldId id="281" r:id="rId26"/>
    <p:sldId id="284" r:id="rId27"/>
    <p:sldId id="274" r:id="rId28"/>
    <p:sldId id="275" r:id="rId29"/>
    <p:sldId id="324" r:id="rId30"/>
    <p:sldId id="325" r:id="rId31"/>
  </p:sldIdLst>
  <p:sldSz cx="9144000" cy="6858000" type="screen4x3"/>
  <p:notesSz cx="6858000" cy="987425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3491" autoAdjust="0"/>
  </p:normalViewPr>
  <p:slideViewPr>
    <p:cSldViewPr>
      <p:cViewPr>
        <p:scale>
          <a:sx n="100" d="100"/>
          <a:sy n="100" d="100"/>
        </p:scale>
        <p:origin x="-1260"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3"/>
            <a:ext cx="2971800" cy="493713"/>
          </a:xfrm>
          <a:prstGeom prst="rect">
            <a:avLst/>
          </a:prstGeom>
        </p:spPr>
        <p:txBody>
          <a:bodyPr vert="horz" lIns="91438" tIns="45718" rIns="91438" bIns="45718" rtlCol="0"/>
          <a:lstStyle>
            <a:lvl1pPr algn="l">
              <a:defRPr sz="1200" smtClean="0"/>
            </a:lvl1pPr>
          </a:lstStyle>
          <a:p>
            <a:pPr>
              <a:defRPr/>
            </a:pPr>
            <a:endParaRPr lang="fr-FR"/>
          </a:p>
        </p:txBody>
      </p:sp>
      <p:sp>
        <p:nvSpPr>
          <p:cNvPr id="3" name="Espace réservé de la date 2"/>
          <p:cNvSpPr>
            <a:spLocks noGrp="1"/>
          </p:cNvSpPr>
          <p:nvPr>
            <p:ph type="dt" idx="1"/>
          </p:nvPr>
        </p:nvSpPr>
        <p:spPr>
          <a:xfrm>
            <a:off x="3884614" y="3"/>
            <a:ext cx="2971800" cy="493713"/>
          </a:xfrm>
          <a:prstGeom prst="rect">
            <a:avLst/>
          </a:prstGeom>
        </p:spPr>
        <p:txBody>
          <a:bodyPr vert="horz" lIns="91438" tIns="45718" rIns="91438" bIns="45718" rtlCol="0"/>
          <a:lstStyle>
            <a:lvl1pPr algn="r">
              <a:defRPr sz="1200" smtClean="0"/>
            </a:lvl1pPr>
          </a:lstStyle>
          <a:p>
            <a:pPr>
              <a:defRPr/>
            </a:pPr>
            <a:fld id="{4EF17F02-FF59-49CF-A30E-2A33318B1156}" type="datetimeFigureOut">
              <a:rPr lang="fr-FR"/>
              <a:pPr>
                <a:defRPr/>
              </a:pPr>
              <a:t>21/03/2019</a:t>
            </a:fld>
            <a:endParaRPr lang="fr-FR"/>
          </a:p>
        </p:txBody>
      </p:sp>
      <p:sp>
        <p:nvSpPr>
          <p:cNvPr id="4" name="Espace réservé de l'image des diapositives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38" tIns="45718" rIns="91438" bIns="45718" rtlCol="0" anchor="ctr"/>
          <a:lstStyle/>
          <a:p>
            <a:pPr lvl="0"/>
            <a:endParaRPr lang="fr-FR" noProof="0" smtClean="0"/>
          </a:p>
        </p:txBody>
      </p:sp>
      <p:sp>
        <p:nvSpPr>
          <p:cNvPr id="5" name="Espace réservé des commentaires 4"/>
          <p:cNvSpPr>
            <a:spLocks noGrp="1"/>
          </p:cNvSpPr>
          <p:nvPr>
            <p:ph type="body" sz="quarter" idx="3"/>
          </p:nvPr>
        </p:nvSpPr>
        <p:spPr>
          <a:xfrm>
            <a:off x="685800" y="4690270"/>
            <a:ext cx="5486400" cy="4443412"/>
          </a:xfrm>
          <a:prstGeom prst="rect">
            <a:avLst/>
          </a:prstGeom>
        </p:spPr>
        <p:txBody>
          <a:bodyPr vert="horz" lIns="91438" tIns="45718" rIns="91438" bIns="45718"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1" y="9378826"/>
            <a:ext cx="2971800" cy="493713"/>
          </a:xfrm>
          <a:prstGeom prst="rect">
            <a:avLst/>
          </a:prstGeom>
        </p:spPr>
        <p:txBody>
          <a:bodyPr vert="horz" lIns="91438" tIns="45718" rIns="91438" bIns="45718" rtlCol="0" anchor="b"/>
          <a:lstStyle>
            <a:lvl1pPr algn="l">
              <a:defRPr sz="1200" smtClean="0"/>
            </a:lvl1pPr>
          </a:lstStyle>
          <a:p>
            <a:pPr>
              <a:defRPr/>
            </a:pPr>
            <a:endParaRPr lang="fr-FR"/>
          </a:p>
        </p:txBody>
      </p:sp>
      <p:sp>
        <p:nvSpPr>
          <p:cNvPr id="7" name="Espace réservé du numéro de diapositive 6"/>
          <p:cNvSpPr>
            <a:spLocks noGrp="1"/>
          </p:cNvSpPr>
          <p:nvPr>
            <p:ph type="sldNum" sz="quarter" idx="5"/>
          </p:nvPr>
        </p:nvSpPr>
        <p:spPr>
          <a:xfrm>
            <a:off x="3884614" y="9378826"/>
            <a:ext cx="2971800" cy="493713"/>
          </a:xfrm>
          <a:prstGeom prst="rect">
            <a:avLst/>
          </a:prstGeom>
        </p:spPr>
        <p:txBody>
          <a:bodyPr vert="horz" lIns="91438" tIns="45718" rIns="91438" bIns="45718" rtlCol="0" anchor="b"/>
          <a:lstStyle>
            <a:lvl1pPr algn="r">
              <a:defRPr sz="1200" smtClean="0"/>
            </a:lvl1pPr>
          </a:lstStyle>
          <a:p>
            <a:pPr>
              <a:defRPr/>
            </a:pPr>
            <a:fld id="{4B5C4A8C-4728-4E06-AFA0-CD1F7F84AD68}" type="slidenum">
              <a:rPr lang="fr-FR"/>
              <a:pPr>
                <a:defRPr/>
              </a:pPr>
              <a:t>‹N°›</a:t>
            </a:fld>
            <a:endParaRPr lang="fr-FR"/>
          </a:p>
        </p:txBody>
      </p:sp>
    </p:spTree>
    <p:extLst>
      <p:ext uri="{BB962C8B-B14F-4D97-AF65-F5344CB8AC3E}">
        <p14:creationId xmlns:p14="http://schemas.microsoft.com/office/powerpoint/2010/main" val="33972838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235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FF5F0D-FFB6-4DF5-BF64-85DF304964AF}" type="slidenum">
              <a:rPr lang="fr-FR"/>
              <a:pPr/>
              <a:t>1</a:t>
            </a:fld>
            <a:endParaRPr lang="fr-FR"/>
          </a:p>
        </p:txBody>
      </p:sp>
    </p:spTree>
    <p:extLst>
      <p:ext uri="{BB962C8B-B14F-4D97-AF65-F5344CB8AC3E}">
        <p14:creationId xmlns:p14="http://schemas.microsoft.com/office/powerpoint/2010/main" val="96170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032523C-EF0A-40D5-98E8-0A8E1520559E}" type="datetime1">
              <a:rPr lang="fr-FR" smtClean="0"/>
              <a:t>21/03/2019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F521B00-4402-4A90-A0AE-177CF2BD122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8AD13AD-B395-4FA1-8768-81EF662F892B}" type="datetime1">
              <a:rPr lang="fr-FR" smtClean="0"/>
              <a:t>21/03/2019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8A52438-1B26-4F60-BA97-00C60525EC1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54B254C-654B-4B88-8FC2-073952E0DF7D}" type="datetime1">
              <a:rPr lang="fr-FR" smtClean="0"/>
              <a:t>21/03/2019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45C7F6C-51E6-4F63-9236-6A96B29DE8D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7EF8BC4-4ECC-44CC-8E25-BF6835266CBA}" type="datetime1">
              <a:rPr lang="fr-FR" smtClean="0"/>
              <a:t>21/03/2019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1EA5F-FBEA-424E-B890-0F17CBDE500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0A72A08-7AC6-4248-BB9A-1D2877524314}" type="datetime1">
              <a:rPr lang="fr-FR" smtClean="0"/>
              <a:t>21/03/2019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CEFEB09-3471-47A3-89A2-FA019B4680F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0CD6753-8250-4C89-B337-0257F250742B}" type="datetime1">
              <a:rPr lang="fr-FR" smtClean="0"/>
              <a:t>21/03/2019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213F385-9008-4804-9EF1-C19FE438C49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1C84F51-056E-4574-AEFB-BE86E4BDDA67}" type="datetime1">
              <a:rPr lang="fr-FR" smtClean="0"/>
              <a:t>21/03/2019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FE6B701-415F-4332-9CA9-CA3BA0C285D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361EFCE-001A-45B2-9C64-6BE4C658EDC0}" type="datetime1">
              <a:rPr lang="fr-FR" smtClean="0"/>
              <a:t>21/03/2019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D086C68-37E8-4C8C-9B28-D3675D5FAC4E}"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BFC1A66-E266-42FF-A8B8-4942FFE14F7B}" type="datetime1">
              <a:rPr lang="fr-FR" smtClean="0"/>
              <a:t>21/03/2019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A6000381-BBEC-4F85-92DF-AA297BDCAFA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E7A2492-856F-411E-8D33-E06A46A5C380}" type="datetime1">
              <a:rPr lang="fr-FR" smtClean="0"/>
              <a:t>21/03/2019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14FF700-A100-40DA-99B0-455C0FE2C84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F976DFD-638C-464E-BF05-0B104B6AE1C6}" type="datetime1">
              <a:rPr lang="fr-FR" smtClean="0"/>
              <a:t>21/03/2019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BC8E8CE-C3C7-438C-9CFE-11498F3A8C2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0B72903-0C16-46B6-8F54-F046D7E7E359}" type="datetime1">
              <a:rPr lang="fr-FR" smtClean="0"/>
              <a:t>21/03/2019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3EA1976-5A95-493B-9310-210E3AA8CFA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4071938"/>
            <a:ext cx="6843713" cy="2214562"/>
          </a:xfrm>
        </p:spPr>
        <p:txBody>
          <a:bodyPr rtlCol="0">
            <a:normAutofit/>
          </a:bodyPr>
          <a:lstStyle/>
          <a:p>
            <a:pPr eaLnBrk="1" fontAlgn="auto" hangingPunct="1">
              <a:spcAft>
                <a:spcPts val="0"/>
              </a:spcAft>
              <a:buFont typeface="Arial" pitchFamily="34" charset="0"/>
              <a:buNone/>
              <a:defRPr/>
            </a:pPr>
            <a:r>
              <a:rPr lang="fr-FR" b="1" dirty="0" smtClean="0">
                <a:solidFill>
                  <a:schemeClr val="tx1"/>
                </a:solidFill>
                <a:latin typeface="Times New Roman" pitchFamily="18" charset="0"/>
                <a:cs typeface="Times New Roman" pitchFamily="18" charset="0"/>
              </a:rPr>
              <a:t>Assemblée Générale de l’Association </a:t>
            </a:r>
          </a:p>
          <a:p>
            <a:pPr eaLnBrk="1" fontAlgn="auto" hangingPunct="1">
              <a:spcAft>
                <a:spcPts val="0"/>
              </a:spcAft>
              <a:buFont typeface="Arial" pitchFamily="34" charset="0"/>
              <a:buNone/>
              <a:defRPr/>
            </a:pPr>
            <a:r>
              <a:rPr lang="fr-FR" b="1" dirty="0" smtClean="0">
                <a:solidFill>
                  <a:schemeClr val="tx1"/>
                </a:solidFill>
                <a:latin typeface="Times New Roman" pitchFamily="18" charset="0"/>
                <a:cs typeface="Times New Roman" pitchFamily="18" charset="0"/>
              </a:rPr>
              <a:t>« Le Crotoy Préservé et Authentique »</a:t>
            </a:r>
          </a:p>
          <a:p>
            <a:pPr eaLnBrk="1" fontAlgn="auto" hangingPunct="1">
              <a:spcAft>
                <a:spcPts val="0"/>
              </a:spcAft>
              <a:buFont typeface="Arial" pitchFamily="34" charset="0"/>
              <a:buNone/>
              <a:defRPr/>
            </a:pPr>
            <a:r>
              <a:rPr lang="fr-FR" b="1" dirty="0" smtClean="0">
                <a:solidFill>
                  <a:schemeClr val="tx1"/>
                </a:solidFill>
                <a:latin typeface="Times New Roman" pitchFamily="18" charset="0"/>
                <a:cs typeface="Times New Roman" pitchFamily="18" charset="0"/>
              </a:rPr>
              <a:t>Samedi 16 mars 2019</a:t>
            </a:r>
          </a:p>
        </p:txBody>
      </p:sp>
      <p:pic>
        <p:nvPicPr>
          <p:cNvPr id="2052" name="Picture 2" descr="C:\USER\USR\ASSOCIATIONS\LCPA\LOGO\Logo LCPA.png"/>
          <p:cNvPicPr>
            <a:picLocks noChangeAspect="1" noChangeArrowheads="1"/>
          </p:cNvPicPr>
          <p:nvPr/>
        </p:nvPicPr>
        <p:blipFill>
          <a:blip r:embed="rId3" cstate="print"/>
          <a:srcRect/>
          <a:stretch>
            <a:fillRect/>
          </a:stretch>
        </p:blipFill>
        <p:spPr bwMode="auto">
          <a:xfrm>
            <a:off x="2928938" y="1428750"/>
            <a:ext cx="3713162" cy="200025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1E9FCC21-6038-4E0B-82D9-90D3EFCFFC8A}" type="slidenum">
              <a:rPr lang="fr-FR" smtClean="0"/>
              <a:pPr>
                <a:defRPr/>
              </a:pPr>
              <a:t>1</a:t>
            </a:fld>
            <a:endParaRPr lang="fr-FR"/>
          </a:p>
        </p:txBody>
      </p:sp>
      <p:sp>
        <p:nvSpPr>
          <p:cNvPr id="6" name="Titre 1"/>
          <p:cNvSpPr txBox="1">
            <a:spLocks/>
          </p:cNvSpPr>
          <p:nvPr/>
        </p:nvSpPr>
        <p:spPr bwMode="auto">
          <a:xfrm>
            <a:off x="357158" y="357166"/>
            <a:ext cx="8319298" cy="767578"/>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F8461527-A683-43DB-8146-01680EA4655F}" type="slidenum">
              <a:rPr lang="fr-FR" smtClean="0"/>
              <a:pPr>
                <a:defRPr/>
              </a:pPr>
              <a:t>10</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Espace réservé du contenu 9"/>
          <p:cNvSpPr>
            <a:spLocks noGrp="1"/>
          </p:cNvSpPr>
          <p:nvPr>
            <p:ph idx="1"/>
          </p:nvPr>
        </p:nvSpPr>
        <p:spPr>
          <a:xfrm>
            <a:off x="442367" y="1124744"/>
            <a:ext cx="8125423" cy="5256584"/>
          </a:xfrm>
        </p:spPr>
        <p:txBody>
          <a:bodyPr/>
          <a:lstStyle/>
          <a:p>
            <a:pPr lvl="0"/>
            <a:endParaRPr lang="fr-FR" sz="1200" dirty="0" smtClean="0">
              <a:highlight>
                <a:srgbClr val="00FFFF"/>
              </a:highlight>
            </a:endParaRPr>
          </a:p>
          <a:p>
            <a:pPr lvl="0"/>
            <a:endParaRPr lang="fr-FR" sz="1200" dirty="0">
              <a:highlight>
                <a:srgbClr val="00FFFF"/>
              </a:highlight>
            </a:endParaRPr>
          </a:p>
          <a:p>
            <a:pPr marL="0" indent="0">
              <a:buNone/>
            </a:pPr>
            <a:r>
              <a:rPr lang="fr-FR" sz="1300" dirty="0" smtClean="0"/>
              <a:t/>
            </a:r>
            <a:br>
              <a:rPr lang="fr-FR" sz="1300" dirty="0" smtClean="0"/>
            </a:br>
            <a:r>
              <a:rPr lang="fr-FR" sz="1600" dirty="0"/>
              <a:t/>
            </a:r>
            <a:br>
              <a:rPr lang="fr-FR" sz="1600" dirty="0"/>
            </a:br>
            <a:endParaRPr lang="fr-FR" sz="1600" dirty="0"/>
          </a:p>
          <a:p>
            <a:pPr algn="ctr">
              <a:buNone/>
            </a:pPr>
            <a:endParaRPr lang="fr-FR" sz="1600" dirty="0"/>
          </a:p>
          <a:p>
            <a:pPr>
              <a:buNone/>
            </a:pPr>
            <a:endParaRPr lang="fr-FR" sz="1600" dirty="0" smtClean="0"/>
          </a:p>
          <a:p>
            <a:pPr>
              <a:buNone/>
            </a:pPr>
            <a:endParaRPr lang="fr-FR" sz="2800" dirty="0"/>
          </a:p>
          <a:p>
            <a:pPr>
              <a:buNone/>
            </a:pPr>
            <a:endParaRPr lang="fr-FR" sz="2800" dirty="0" smtClean="0"/>
          </a:p>
          <a:p>
            <a:pPr>
              <a:buNone/>
            </a:pPr>
            <a:endParaRPr lang="fr-FR" sz="2800" dirty="0"/>
          </a:p>
          <a:p>
            <a:pPr>
              <a:buNone/>
            </a:pPr>
            <a:endParaRPr lang="fr-FR" sz="1400" dirty="0" smtClean="0"/>
          </a:p>
        </p:txBody>
      </p:sp>
      <p:sp>
        <p:nvSpPr>
          <p:cNvPr id="6" name="Espace réservé du contenu 9"/>
          <p:cNvSpPr txBox="1">
            <a:spLocks/>
          </p:cNvSpPr>
          <p:nvPr/>
        </p:nvSpPr>
        <p:spPr bwMode="auto">
          <a:xfrm>
            <a:off x="428625" y="1124744"/>
            <a:ext cx="8280000" cy="5602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fr-FR" sz="2200" b="1" dirty="0" smtClean="0"/>
              <a:t>LE CENTRE CONCHYLICOLE DU CROTOY</a:t>
            </a:r>
          </a:p>
          <a:p>
            <a:pPr marL="0" indent="0" algn="ctr">
              <a:buFont typeface="Arial" charset="0"/>
              <a:buNone/>
            </a:pPr>
            <a:r>
              <a:rPr lang="fr-FR" sz="2400" b="1" dirty="0" smtClean="0"/>
              <a:t>UNE HISTOIRE SANS FIN</a:t>
            </a:r>
            <a:endParaRPr lang="fr-FR" sz="2400" dirty="0" smtClean="0"/>
          </a:p>
          <a:p>
            <a:r>
              <a:rPr lang="fr-FR" sz="1400" dirty="0" smtClean="0">
                <a:highlight>
                  <a:srgbClr val="00FFFF"/>
                </a:highlight>
              </a:rPr>
              <a:t>Janvier 2017</a:t>
            </a:r>
          </a:p>
          <a:p>
            <a:r>
              <a:rPr lang="fr-FR" sz="1400" dirty="0" smtClean="0"/>
              <a:t>Courrier à Monsieur Benoit Lemaire Sous-Préfet</a:t>
            </a:r>
          </a:p>
          <a:p>
            <a:r>
              <a:rPr lang="fr-FR" sz="1400" dirty="0" smtClean="0"/>
              <a:t>M. Emmanuel Maquet  Président du Syndicat Mixte BS GLP</a:t>
            </a:r>
          </a:p>
          <a:p>
            <a:r>
              <a:rPr lang="fr-FR" sz="1400" dirty="0" smtClean="0"/>
              <a:t>Mme Monique Ricomes  DG de l’ARS Hauts de France</a:t>
            </a:r>
          </a:p>
          <a:p>
            <a:r>
              <a:rPr lang="fr-FR" sz="1400" dirty="0" smtClean="0">
                <a:highlight>
                  <a:srgbClr val="00FFFF"/>
                </a:highlight>
              </a:rPr>
              <a:t>Février 2017</a:t>
            </a:r>
            <a:r>
              <a:rPr lang="fr-FR" sz="1400" dirty="0" smtClean="0"/>
              <a:t/>
            </a:r>
            <a:br>
              <a:rPr lang="fr-FR" sz="1400" dirty="0" smtClean="0"/>
            </a:br>
            <a:r>
              <a:rPr lang="fr-FR" sz="1400" dirty="0" smtClean="0"/>
              <a:t>Nouveau courrier à M. Le Sous/Préfet Benoit Lemaire</a:t>
            </a:r>
          </a:p>
          <a:p>
            <a:r>
              <a:rPr lang="fr-FR" sz="1400" dirty="0" smtClean="0">
                <a:highlight>
                  <a:srgbClr val="00FFFF"/>
                </a:highlight>
              </a:rPr>
              <a:t>Mai 2017</a:t>
            </a:r>
          </a:p>
          <a:p>
            <a:r>
              <a:rPr lang="fr-FR" sz="1400" dirty="0" smtClean="0"/>
              <a:t>Présentation à M. Le Sous/Préfet d’un dossier détaillée des Analyses et interprétations des résultats</a:t>
            </a:r>
          </a:p>
          <a:p>
            <a:pPr marL="0" indent="0">
              <a:buFont typeface="Arial" charset="0"/>
              <a:buNone/>
            </a:pPr>
            <a:r>
              <a:rPr lang="fr-FR" sz="1400" i="1" dirty="0" smtClean="0">
                <a:solidFill>
                  <a:srgbClr val="FF0000"/>
                </a:solidFill>
              </a:rPr>
              <a:t>Nota : Suite à cette présentation nous avons différé le dépôt de plainte au tribunal administratif prévu dès Novembre 2016</a:t>
            </a:r>
            <a:endParaRPr lang="fr-FR" sz="1400" dirty="0" smtClean="0">
              <a:solidFill>
                <a:srgbClr val="FF0000"/>
              </a:solidFill>
            </a:endParaRPr>
          </a:p>
          <a:p>
            <a:r>
              <a:rPr lang="fr-FR" sz="1400" dirty="0" smtClean="0">
                <a:highlight>
                  <a:srgbClr val="00FFFF"/>
                </a:highlight>
              </a:rPr>
              <a:t>Août 2017</a:t>
            </a:r>
          </a:p>
          <a:p>
            <a:r>
              <a:rPr lang="fr-FR" sz="1400" dirty="0" smtClean="0"/>
              <a:t>Réunion Mairie du Crotoy CR de la visite de M. le Sous/Préfet sur le site du centre conchylicole et du parc à moules</a:t>
            </a:r>
          </a:p>
          <a:p>
            <a:r>
              <a:rPr lang="fr-FR" sz="1400" dirty="0" smtClean="0"/>
              <a:t> </a:t>
            </a:r>
            <a:r>
              <a:rPr lang="fr-FR" sz="1400" dirty="0" smtClean="0">
                <a:highlight>
                  <a:srgbClr val="00FFFF"/>
                </a:highlight>
              </a:rPr>
              <a:t>Septembre 2017</a:t>
            </a:r>
          </a:p>
          <a:p>
            <a:r>
              <a:rPr lang="fr-FR" sz="1400" dirty="0" smtClean="0"/>
              <a:t>Echange de Courriel avec M. Wibart Chef de service à la Sous -Préfecture</a:t>
            </a:r>
          </a:p>
          <a:p>
            <a:r>
              <a:rPr lang="fr-FR" sz="1400" dirty="0" smtClean="0">
                <a:highlight>
                  <a:srgbClr val="00FFFF"/>
                </a:highlight>
              </a:rPr>
              <a:t>Septembre 2018</a:t>
            </a:r>
          </a:p>
          <a:p>
            <a:r>
              <a:rPr lang="fr-FR" sz="1400" dirty="0" smtClean="0"/>
              <a:t>Reçu mail de M. Le Sous-Préfet sur ce dossier et explication des travaux envisagés.</a:t>
            </a:r>
          </a:p>
          <a:p>
            <a:pPr marL="0" indent="0" algn="ctr">
              <a:buFont typeface="Arial" charset="0"/>
              <a:buNone/>
            </a:pPr>
            <a:endParaRPr lang="fr-FR" sz="2200" b="1" dirty="0" smtClean="0"/>
          </a:p>
          <a:p>
            <a:pPr>
              <a:buFont typeface="Arial" charset="0"/>
              <a:buNone/>
            </a:pPr>
            <a:endParaRPr lang="fr-FR" sz="2800" dirty="0" smtClean="0"/>
          </a:p>
          <a:p>
            <a:pPr>
              <a:buFont typeface="Arial" charset="0"/>
              <a:buNone/>
            </a:pPr>
            <a:endParaRPr lang="fr-FR" sz="1400" dirty="0"/>
          </a:p>
        </p:txBody>
      </p:sp>
    </p:spTree>
    <p:extLst>
      <p:ext uri="{BB962C8B-B14F-4D97-AF65-F5344CB8AC3E}">
        <p14:creationId xmlns:p14="http://schemas.microsoft.com/office/powerpoint/2010/main" val="36790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F8461527-A683-43DB-8146-01680EA4655F}" type="slidenum">
              <a:rPr lang="fr-FR" smtClean="0"/>
              <a:pPr>
                <a:defRPr/>
              </a:pPr>
              <a:t>11</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Espace réservé du contenu 9"/>
          <p:cNvSpPr>
            <a:spLocks noGrp="1"/>
          </p:cNvSpPr>
          <p:nvPr>
            <p:ph idx="1"/>
          </p:nvPr>
        </p:nvSpPr>
        <p:spPr>
          <a:xfrm>
            <a:off x="442367" y="1124744"/>
            <a:ext cx="8125423" cy="5256584"/>
          </a:xfrm>
        </p:spPr>
        <p:txBody>
          <a:bodyPr/>
          <a:lstStyle/>
          <a:p>
            <a:pPr marL="0" indent="0" algn="ctr">
              <a:buNone/>
            </a:pPr>
            <a:r>
              <a:rPr lang="fr-FR" sz="1600" dirty="0"/>
              <a:t/>
            </a:r>
            <a:br>
              <a:rPr lang="fr-FR" sz="1600" dirty="0"/>
            </a:br>
            <a:endParaRPr lang="fr-FR" sz="1600" dirty="0"/>
          </a:p>
          <a:p>
            <a:pPr algn="ctr">
              <a:buNone/>
            </a:pPr>
            <a:endParaRPr lang="fr-FR" sz="1600" dirty="0"/>
          </a:p>
          <a:p>
            <a:pPr>
              <a:buNone/>
            </a:pPr>
            <a:endParaRPr lang="fr-FR" sz="1600" dirty="0" smtClean="0"/>
          </a:p>
          <a:p>
            <a:pPr>
              <a:buNone/>
            </a:pPr>
            <a:endParaRPr lang="fr-FR" sz="2800" dirty="0"/>
          </a:p>
          <a:p>
            <a:pPr>
              <a:buNone/>
            </a:pPr>
            <a:endParaRPr lang="fr-FR" sz="2800" dirty="0" smtClean="0"/>
          </a:p>
          <a:p>
            <a:pPr>
              <a:buNone/>
            </a:pPr>
            <a:endParaRPr lang="fr-FR" sz="2800" dirty="0"/>
          </a:p>
          <a:p>
            <a:pPr>
              <a:buNone/>
            </a:pPr>
            <a:endParaRPr lang="fr-FR" sz="1400" dirty="0" smtClean="0"/>
          </a:p>
        </p:txBody>
      </p:sp>
      <p:sp>
        <p:nvSpPr>
          <p:cNvPr id="6" name="Espace réservé du contenu 9"/>
          <p:cNvSpPr txBox="1">
            <a:spLocks/>
          </p:cNvSpPr>
          <p:nvPr/>
        </p:nvSpPr>
        <p:spPr bwMode="auto">
          <a:xfrm>
            <a:off x="460201" y="1124744"/>
            <a:ext cx="8280000" cy="5602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fr-FR" sz="2200" b="1" dirty="0" smtClean="0"/>
              <a:t>LE CENTRE CONCHYLICOLE DU CROTOY</a:t>
            </a:r>
          </a:p>
          <a:p>
            <a:pPr marL="0" indent="0" algn="ctr">
              <a:buFont typeface="Arial" charset="0"/>
              <a:buNone/>
            </a:pPr>
            <a:r>
              <a:rPr lang="fr-FR" sz="2000" b="1" dirty="0" smtClean="0"/>
              <a:t>UNE HISTOIRE SANS FIN</a:t>
            </a:r>
          </a:p>
          <a:p>
            <a:pPr marL="0" indent="0" algn="ctr">
              <a:buFont typeface="Arial" charset="0"/>
              <a:buNone/>
            </a:pPr>
            <a:endParaRPr lang="fr-FR" sz="1400" dirty="0" smtClean="0"/>
          </a:p>
          <a:p>
            <a:r>
              <a:rPr lang="fr-FR" sz="1400" dirty="0" smtClean="0">
                <a:highlight>
                  <a:srgbClr val="00FFFF"/>
                </a:highlight>
              </a:rPr>
              <a:t>Novembre 2018</a:t>
            </a:r>
          </a:p>
          <a:p>
            <a:pPr marL="0" indent="0">
              <a:buFont typeface="Arial" charset="0"/>
              <a:buNone/>
            </a:pPr>
            <a:r>
              <a:rPr lang="fr-FR" sz="1400" dirty="0" smtClean="0"/>
              <a:t>	LCPA fait faire des analyses après fermeture du Centre Conchylicole dans le fossé longeant le 	Centre Conchylicole. Résultats très médiocres.</a:t>
            </a:r>
          </a:p>
          <a:p>
            <a:r>
              <a:rPr lang="fr-FR" sz="1400" dirty="0" smtClean="0">
                <a:highlight>
                  <a:srgbClr val="00FFFF"/>
                </a:highlight>
              </a:rPr>
              <a:t>Automne 2018</a:t>
            </a:r>
          </a:p>
          <a:p>
            <a:pPr marL="0" indent="0">
              <a:buFont typeface="Arial" charset="0"/>
              <a:buNone/>
            </a:pPr>
            <a:r>
              <a:rPr lang="fr-FR" sz="1400" dirty="0" smtClean="0"/>
              <a:t>	Parution de la Revue du Syndicat Mixte concernant le Grand site de France incluant le thème 	</a:t>
            </a:r>
            <a:r>
              <a:rPr lang="fr-FR" sz="1400" b="1" i="1" dirty="0" smtClean="0"/>
              <a:t>« construction du Centre Conchylicole «</a:t>
            </a:r>
            <a:r>
              <a:rPr lang="fr-FR" sz="1400" dirty="0" smtClean="0"/>
              <a:t> Apparition d’une </a:t>
            </a:r>
            <a:r>
              <a:rPr lang="fr-FR" sz="1400" b="1" dirty="0" smtClean="0"/>
              <a:t>zone de valorisation des produits de la 	Baie</a:t>
            </a:r>
            <a:r>
              <a:rPr lang="fr-FR" sz="1400" dirty="0" smtClean="0"/>
              <a:t> annoncée par le journal d’Abbeville du 31/10/2018</a:t>
            </a:r>
          </a:p>
          <a:p>
            <a:pPr marL="0" indent="0">
              <a:buFont typeface="Arial" charset="0"/>
              <a:buNone/>
            </a:pPr>
            <a:r>
              <a:rPr lang="fr-FR" sz="1400" dirty="0" smtClean="0"/>
              <a:t>	Structure complémentaire à la station du traitement des moules permettant la purification des 	coques </a:t>
            </a:r>
            <a:endParaRPr lang="fr-FR" sz="1400" dirty="0" smtClean="0">
              <a:highlight>
                <a:srgbClr val="00FFFF"/>
              </a:highlight>
            </a:endParaRPr>
          </a:p>
          <a:p>
            <a:r>
              <a:rPr lang="fr-FR" sz="1400" dirty="0" smtClean="0">
                <a:highlight>
                  <a:srgbClr val="00FFFF"/>
                </a:highlight>
              </a:rPr>
              <a:t>Décembre 2018</a:t>
            </a:r>
          </a:p>
          <a:p>
            <a:pPr marL="0" indent="0">
              <a:buFont typeface="Arial" charset="0"/>
              <a:buNone/>
            </a:pPr>
            <a:r>
              <a:rPr lang="fr-FR" sz="1400" dirty="0" smtClean="0"/>
              <a:t>	Rencontre avec Mr Haussoulier président du SMBS GLP qui n’a plus la gestion du CCC depuis la loi 	NOTRe.</a:t>
            </a:r>
          </a:p>
          <a:p>
            <a:r>
              <a:rPr lang="fr-FR" sz="1400" b="1" dirty="0" smtClean="0"/>
              <a:t> </a:t>
            </a:r>
            <a:r>
              <a:rPr lang="fr-FR" sz="1400" dirty="0" smtClean="0">
                <a:highlight>
                  <a:srgbClr val="00FFFF"/>
                </a:highlight>
              </a:rPr>
              <a:t>Janvier 2019</a:t>
            </a:r>
          </a:p>
          <a:p>
            <a:pPr marL="914400" lvl="2" indent="0">
              <a:buFont typeface="Arial" charset="0"/>
              <a:buNone/>
            </a:pPr>
            <a:r>
              <a:rPr lang="fr-FR" sz="1400" dirty="0" smtClean="0"/>
              <a:t>Courrier  à  Monsieur Philippe Fournier-Montgieux Sous-Préfet, Monsieur Haussoulier, Monsieur Hertault Président de la Communauté de Commune Ponthieu Marquenterre.</a:t>
            </a:r>
          </a:p>
          <a:p>
            <a:pPr marL="0" indent="0">
              <a:buFont typeface="Arial" charset="0"/>
              <a:buNone/>
            </a:pPr>
            <a:r>
              <a:rPr lang="fr-FR" sz="1400" dirty="0" smtClean="0"/>
              <a:t>	Rencontre avec Monsieur le Sous-Préfet , Madame Patricia Poupart, Monsieur Haussoulier pour 	connaître les projets 2019 de travaux pour l’éradication des pollutions du Centre Conchylicole</a:t>
            </a:r>
          </a:p>
          <a:p>
            <a:pPr marL="0" indent="0">
              <a:buFont typeface="Arial" charset="0"/>
              <a:buNone/>
            </a:pPr>
            <a:r>
              <a:rPr lang="fr-FR" sz="1400" dirty="0" smtClean="0">
                <a:highlight>
                  <a:srgbClr val="00FFFF"/>
                </a:highlight>
              </a:rPr>
              <a:t>     </a:t>
            </a:r>
            <a:endParaRPr lang="fr-FR" sz="2800" dirty="0" smtClean="0"/>
          </a:p>
          <a:p>
            <a:pPr>
              <a:buFont typeface="Arial" charset="0"/>
              <a:buNone/>
            </a:pPr>
            <a:endParaRPr lang="fr-FR" sz="1400" dirty="0"/>
          </a:p>
        </p:txBody>
      </p:sp>
    </p:spTree>
    <p:extLst>
      <p:ext uri="{BB962C8B-B14F-4D97-AF65-F5344CB8AC3E}">
        <p14:creationId xmlns:p14="http://schemas.microsoft.com/office/powerpoint/2010/main" val="931187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F8461527-A683-43DB-8146-01680EA4655F}" type="slidenum">
              <a:rPr lang="fr-FR" smtClean="0"/>
              <a:pPr>
                <a:defRPr/>
              </a:pPr>
              <a:t>12</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Espace réservé du contenu 9"/>
          <p:cNvSpPr>
            <a:spLocks noGrp="1"/>
          </p:cNvSpPr>
          <p:nvPr>
            <p:ph idx="1"/>
          </p:nvPr>
        </p:nvSpPr>
        <p:spPr>
          <a:xfrm>
            <a:off x="442367" y="1124744"/>
            <a:ext cx="8125423" cy="5256584"/>
          </a:xfrm>
        </p:spPr>
        <p:txBody>
          <a:bodyPr/>
          <a:lstStyle/>
          <a:p>
            <a:pPr marL="0" indent="0">
              <a:buNone/>
            </a:pPr>
            <a:r>
              <a:rPr lang="fr-FR" sz="2800" dirty="0"/>
              <a:t/>
            </a:r>
            <a:br>
              <a:rPr lang="fr-FR" sz="2800" dirty="0"/>
            </a:br>
            <a:endParaRPr lang="fr-FR" sz="2800" dirty="0"/>
          </a:p>
          <a:p>
            <a:pPr algn="ctr">
              <a:buNone/>
            </a:pPr>
            <a:endParaRPr lang="fr-FR" sz="2800" dirty="0"/>
          </a:p>
          <a:p>
            <a:pPr>
              <a:buNone/>
            </a:pPr>
            <a:endParaRPr lang="fr-FR" sz="2800" dirty="0" smtClean="0"/>
          </a:p>
          <a:p>
            <a:pPr>
              <a:buNone/>
            </a:pPr>
            <a:endParaRPr lang="fr-FR" sz="2800" dirty="0"/>
          </a:p>
          <a:p>
            <a:pPr>
              <a:buNone/>
            </a:pPr>
            <a:endParaRPr lang="fr-FR" sz="2800" dirty="0" smtClean="0"/>
          </a:p>
          <a:p>
            <a:pPr>
              <a:buNone/>
            </a:pPr>
            <a:endParaRPr lang="fr-FR" sz="2800" dirty="0"/>
          </a:p>
          <a:p>
            <a:pPr>
              <a:buNone/>
            </a:pPr>
            <a:endParaRPr lang="fr-FR" sz="1400" dirty="0" smtClean="0"/>
          </a:p>
        </p:txBody>
      </p:sp>
      <p:sp>
        <p:nvSpPr>
          <p:cNvPr id="6" name="Espace réservé du contenu 9"/>
          <p:cNvSpPr txBox="1">
            <a:spLocks/>
          </p:cNvSpPr>
          <p:nvPr/>
        </p:nvSpPr>
        <p:spPr bwMode="auto">
          <a:xfrm>
            <a:off x="457250" y="1052736"/>
            <a:ext cx="8280000" cy="5602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fr-FR" sz="2200" b="1" dirty="0" smtClean="0"/>
              <a:t>LE CENTRE CONCHYLICOLE DU CROTOY</a:t>
            </a:r>
          </a:p>
          <a:p>
            <a:pPr marL="0" indent="0">
              <a:buFont typeface="Arial" charset="0"/>
              <a:buNone/>
            </a:pPr>
            <a:endParaRPr lang="fr-FR" sz="1400" dirty="0" smtClean="0"/>
          </a:p>
          <a:p>
            <a:pPr marL="333375" indent="0" algn="ctr">
              <a:lnSpc>
                <a:spcPct val="107000"/>
              </a:lnSpc>
              <a:spcAft>
                <a:spcPts val="0"/>
              </a:spcAft>
              <a:buFont typeface="Arial" charset="0"/>
              <a:buNone/>
            </a:pPr>
            <a:r>
              <a:rPr lang="fr-FR" sz="20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Nos interrogations </a:t>
            </a:r>
          </a:p>
          <a:p>
            <a:pPr marL="333375" indent="0">
              <a:lnSpc>
                <a:spcPct val="107000"/>
              </a:lnSpc>
              <a:spcAft>
                <a:spcPts val="0"/>
              </a:spcAft>
              <a:buFont typeface="Arial" charset="0"/>
              <a:buNone/>
            </a:pPr>
            <a:r>
              <a:rPr lang="fr-FR" sz="2000" b="1" dirty="0" smtClean="0">
                <a:latin typeface="+mj-lt"/>
                <a:ea typeface="Calibri" panose="020F0502020204030204" pitchFamily="34" charset="0"/>
                <a:cs typeface="Times New Roman" panose="02020603050405020304" pitchFamily="18" charset="0"/>
              </a:rPr>
              <a:t>Quels sont les projets en cours pour remédier en 2019 aux odeurs nauséabondes et aux pollutions des rejets en Baie</a:t>
            </a:r>
            <a:endParaRPr lang="fr-FR" sz="2000" dirty="0" smtClean="0">
              <a:latin typeface="+mj-lt"/>
              <a:ea typeface="Calibri" panose="020F0502020204030204" pitchFamily="34" charset="0"/>
              <a:cs typeface="Times New Roman" panose="02020603050405020304" pitchFamily="18" charset="0"/>
            </a:endParaRPr>
          </a:p>
          <a:p>
            <a:pPr marL="333375" indent="0">
              <a:lnSpc>
                <a:spcPct val="107000"/>
              </a:lnSpc>
              <a:spcAft>
                <a:spcPts val="0"/>
              </a:spcAft>
              <a:buFont typeface="Arial" charset="0"/>
              <a:buNone/>
            </a:pPr>
            <a:endParaRPr lang="fr-FR" sz="1400" b="1" dirty="0" smtClean="0">
              <a:latin typeface="+mj-lt"/>
              <a:ea typeface="Calibri" panose="020F0502020204030204" pitchFamily="34" charset="0"/>
              <a:cs typeface="Times New Roman" panose="02020603050405020304" pitchFamily="18" charset="0"/>
            </a:endParaRPr>
          </a:p>
          <a:p>
            <a:pPr marL="333375" indent="0">
              <a:lnSpc>
                <a:spcPct val="107000"/>
              </a:lnSpc>
              <a:spcAft>
                <a:spcPts val="0"/>
              </a:spcAft>
              <a:buFont typeface="Arial" charset="0"/>
              <a:buNone/>
            </a:pPr>
            <a:r>
              <a:rPr lang="fr-FR" sz="2000" b="1" dirty="0" smtClean="0">
                <a:latin typeface="+mj-lt"/>
                <a:ea typeface="Calibri" panose="020F0502020204030204" pitchFamily="34" charset="0"/>
                <a:cs typeface="Times New Roman" panose="02020603050405020304" pitchFamily="18" charset="0"/>
              </a:rPr>
              <a:t>Quels sont les projets à moyen terme pour l’évolution et agrandissement du Centre Conchylicole</a:t>
            </a:r>
          </a:p>
          <a:p>
            <a:pPr marL="333375" indent="0">
              <a:lnSpc>
                <a:spcPct val="107000"/>
              </a:lnSpc>
              <a:spcAft>
                <a:spcPts val="0"/>
              </a:spcAft>
              <a:buFont typeface="Arial" charset="0"/>
              <a:buNone/>
            </a:pP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marL="333375" indent="0" algn="ctr">
              <a:lnSpc>
                <a:spcPct val="107000"/>
              </a:lnSpc>
              <a:spcAft>
                <a:spcPts val="0"/>
              </a:spcAft>
              <a:buFont typeface="Arial" charset="0"/>
              <a:buNone/>
            </a:pPr>
            <a:r>
              <a:rPr lang="fr-FR" sz="2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Nos Objectifs </a:t>
            </a:r>
            <a:endParaRPr lang="fr-FR" sz="20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33375" indent="0">
              <a:lnSpc>
                <a:spcPct val="107000"/>
              </a:lnSpc>
              <a:spcAft>
                <a:spcPts val="0"/>
              </a:spcAft>
              <a:buFont typeface="Arial" charset="0"/>
              <a:buNone/>
            </a:pPr>
            <a:r>
              <a:rPr lang="fr-FR" sz="2000" b="1" dirty="0" smtClean="0">
                <a:latin typeface="+mj-lt"/>
                <a:ea typeface="Calibri" panose="020F0502020204030204" pitchFamily="34" charset="0"/>
                <a:cs typeface="Times New Roman" panose="02020603050405020304" pitchFamily="18" charset="0"/>
              </a:rPr>
              <a:t>Eradication des odeurs nauséabondes dues à l’activité du Centre Conchylicole</a:t>
            </a:r>
            <a:endParaRPr lang="fr-FR" sz="2000" dirty="0" smtClean="0">
              <a:latin typeface="+mj-lt"/>
              <a:ea typeface="Calibri" panose="020F0502020204030204" pitchFamily="34" charset="0"/>
              <a:cs typeface="Times New Roman" panose="02020603050405020304" pitchFamily="18" charset="0"/>
            </a:endParaRPr>
          </a:p>
          <a:p>
            <a:pPr marL="333375" indent="0">
              <a:lnSpc>
                <a:spcPct val="107000"/>
              </a:lnSpc>
              <a:spcAft>
                <a:spcPts val="0"/>
              </a:spcAft>
              <a:buFont typeface="Arial" charset="0"/>
              <a:buNone/>
            </a:pPr>
            <a:r>
              <a:rPr lang="fr-FR" sz="2000" b="1" dirty="0" smtClean="0">
                <a:latin typeface="+mj-lt"/>
                <a:ea typeface="Calibri" panose="020F0502020204030204" pitchFamily="34" charset="0"/>
                <a:cs typeface="Times New Roman" panose="02020603050405020304" pitchFamily="18" charset="0"/>
              </a:rPr>
              <a:t>Eradication des pollutions du rejet en Baie</a:t>
            </a:r>
            <a:r>
              <a:rPr lang="fr-FR" sz="2400" b="1" dirty="0" smtClean="0">
                <a:latin typeface="Arial" panose="020B0604020202020204" pitchFamily="34" charset="0"/>
                <a:ea typeface="Calibri" panose="020F0502020204030204" pitchFamily="34" charset="0"/>
                <a:cs typeface="Times New Roman" panose="02020603050405020304" pitchFamily="18" charset="0"/>
              </a:rPr>
              <a:t> </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marL="333375" indent="0">
              <a:lnSpc>
                <a:spcPct val="107000"/>
              </a:lnSpc>
              <a:spcAft>
                <a:spcPts val="0"/>
              </a:spcAft>
              <a:buFont typeface="Arial" charset="0"/>
              <a:buNone/>
            </a:pPr>
            <a:r>
              <a:rPr lang="fr-FR" sz="2000" b="1" dirty="0" smtClean="0">
                <a:latin typeface="+mj-lt"/>
                <a:ea typeface="Calibri" panose="020F0502020204030204" pitchFamily="34" charset="0"/>
                <a:cs typeface="Times New Roman" panose="02020603050405020304" pitchFamily="18" charset="0"/>
              </a:rPr>
              <a:t>Participation positive à une ou plusieurs commissions sur le devenir du Centre Conchylicole.</a:t>
            </a:r>
            <a:endParaRPr lang="fr-FR" sz="2000" dirty="0" smtClean="0">
              <a:latin typeface="+mj-lt"/>
              <a:ea typeface="Calibri" panose="020F0502020204030204" pitchFamily="34" charset="0"/>
              <a:cs typeface="Times New Roman" panose="02020603050405020304" pitchFamily="18" charset="0"/>
            </a:endParaRPr>
          </a:p>
          <a:p>
            <a:pPr marL="1348740" indent="0">
              <a:lnSpc>
                <a:spcPct val="107000"/>
              </a:lnSpc>
              <a:spcAft>
                <a:spcPts val="800"/>
              </a:spcAft>
              <a:buNone/>
            </a:pP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Font typeface="Arial" charset="0"/>
              <a:buNone/>
            </a:pPr>
            <a:endParaRPr lang="fr-FR" sz="2200" b="1" dirty="0" smtClean="0"/>
          </a:p>
          <a:p>
            <a:pPr>
              <a:buFont typeface="Arial" charset="0"/>
              <a:buNone/>
            </a:pPr>
            <a:endParaRPr lang="fr-FR" sz="2800" dirty="0" smtClean="0"/>
          </a:p>
          <a:p>
            <a:pPr>
              <a:buFont typeface="Arial" charset="0"/>
              <a:buNone/>
            </a:pPr>
            <a:endParaRPr lang="fr-FR" sz="1400" dirty="0"/>
          </a:p>
        </p:txBody>
      </p:sp>
    </p:spTree>
    <p:extLst>
      <p:ext uri="{BB962C8B-B14F-4D97-AF65-F5344CB8AC3E}">
        <p14:creationId xmlns:p14="http://schemas.microsoft.com/office/powerpoint/2010/main" val="3626902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F8461527-A683-43DB-8146-01680EA4655F}" type="slidenum">
              <a:rPr lang="fr-FR" smtClean="0"/>
              <a:pPr>
                <a:defRPr/>
              </a:pPr>
              <a:t>13</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Espace réservé du contenu 9"/>
          <p:cNvSpPr>
            <a:spLocks noGrp="1"/>
          </p:cNvSpPr>
          <p:nvPr>
            <p:ph idx="1"/>
          </p:nvPr>
        </p:nvSpPr>
        <p:spPr>
          <a:xfrm>
            <a:off x="442367" y="1124744"/>
            <a:ext cx="8125423" cy="5256584"/>
          </a:xfrm>
        </p:spPr>
        <p:txBody>
          <a:bodyPr/>
          <a:lstStyle/>
          <a:p>
            <a:pPr marL="0" indent="0">
              <a:buNone/>
            </a:pPr>
            <a:r>
              <a:rPr lang="fr-FR" sz="2800" dirty="0"/>
              <a:t/>
            </a:r>
            <a:br>
              <a:rPr lang="fr-FR" sz="2800" dirty="0"/>
            </a:br>
            <a:endParaRPr lang="fr-FR" sz="2800" dirty="0"/>
          </a:p>
          <a:p>
            <a:pPr algn="ctr">
              <a:buNone/>
            </a:pPr>
            <a:endParaRPr lang="fr-FR" sz="2800" dirty="0"/>
          </a:p>
          <a:p>
            <a:pPr>
              <a:buNone/>
            </a:pPr>
            <a:endParaRPr lang="fr-FR" sz="2800" dirty="0" smtClean="0"/>
          </a:p>
          <a:p>
            <a:pPr>
              <a:buNone/>
            </a:pPr>
            <a:endParaRPr lang="fr-FR" sz="2800" dirty="0"/>
          </a:p>
          <a:p>
            <a:pPr>
              <a:buNone/>
            </a:pPr>
            <a:endParaRPr lang="fr-FR" sz="2800" dirty="0" smtClean="0"/>
          </a:p>
          <a:p>
            <a:pPr>
              <a:buNone/>
            </a:pPr>
            <a:endParaRPr lang="fr-FR" sz="2800" dirty="0"/>
          </a:p>
          <a:p>
            <a:pPr>
              <a:buNone/>
            </a:pPr>
            <a:endParaRPr lang="fr-FR" sz="1400" dirty="0" smtClean="0"/>
          </a:p>
        </p:txBody>
      </p:sp>
      <p:sp>
        <p:nvSpPr>
          <p:cNvPr id="6" name="Espace réservé du contenu 9"/>
          <p:cNvSpPr txBox="1">
            <a:spLocks/>
          </p:cNvSpPr>
          <p:nvPr/>
        </p:nvSpPr>
        <p:spPr bwMode="auto">
          <a:xfrm>
            <a:off x="457250" y="1052736"/>
            <a:ext cx="8280000" cy="5602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8740" indent="0">
              <a:lnSpc>
                <a:spcPct val="107000"/>
              </a:lnSpc>
              <a:spcAft>
                <a:spcPts val="800"/>
              </a:spcAft>
              <a:buNone/>
            </a:pP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Font typeface="Arial" charset="0"/>
              <a:buNone/>
            </a:pPr>
            <a:endParaRPr lang="fr-FR" sz="2200" b="1" dirty="0" smtClean="0"/>
          </a:p>
          <a:p>
            <a:pPr>
              <a:buFont typeface="Arial" charset="0"/>
              <a:buNone/>
            </a:pPr>
            <a:endParaRPr lang="fr-FR" sz="2800" dirty="0" smtClean="0"/>
          </a:p>
          <a:p>
            <a:pPr>
              <a:buFont typeface="Arial" charset="0"/>
              <a:buNone/>
            </a:pPr>
            <a:endParaRPr lang="fr-FR" sz="1400" dirty="0"/>
          </a:p>
        </p:txBody>
      </p:sp>
      <p:sp>
        <p:nvSpPr>
          <p:cNvPr id="7" name="Espace réservé du contenu 9"/>
          <p:cNvSpPr txBox="1">
            <a:spLocks/>
          </p:cNvSpPr>
          <p:nvPr/>
        </p:nvSpPr>
        <p:spPr bwMode="auto">
          <a:xfrm>
            <a:off x="428625" y="1124744"/>
            <a:ext cx="8280000" cy="5602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fr-FR" sz="2200" b="1" dirty="0" smtClean="0">
                <a:solidFill>
                  <a:prstClr val="black"/>
                </a:solidFill>
              </a:rPr>
              <a:t>LE CENTRE CONCHYLICOLE DU CROTOY</a:t>
            </a:r>
          </a:p>
          <a:p>
            <a:pPr marL="0" indent="0" algn="ctr">
              <a:buFont typeface="Arial" charset="0"/>
              <a:buNone/>
            </a:pPr>
            <a:r>
              <a:rPr lang="fr-FR" sz="2000" b="1" dirty="0" smtClean="0">
                <a:solidFill>
                  <a:srgbClr val="FF0000"/>
                </a:solidFill>
              </a:rPr>
              <a:t>LA SAGA DES PAS NOUS  PAS NOUS</a:t>
            </a:r>
          </a:p>
          <a:p>
            <a:pPr marL="0" indent="0" algn="ctr">
              <a:buFont typeface="Arial" charset="0"/>
              <a:buNone/>
            </a:pPr>
            <a:endParaRPr lang="fr-FR" sz="1100" b="1" dirty="0" smtClean="0">
              <a:solidFill>
                <a:prstClr val="black"/>
              </a:solidFill>
            </a:endParaRPr>
          </a:p>
          <a:p>
            <a:r>
              <a:rPr lang="fr-FR" sz="1800" b="1" dirty="0" smtClean="0">
                <a:solidFill>
                  <a:prstClr val="black"/>
                </a:solidFill>
              </a:rPr>
              <a:t>LA MAIRIE </a:t>
            </a:r>
            <a:r>
              <a:rPr lang="fr-FR" sz="1800" b="1" dirty="0" smtClean="0">
                <a:solidFill>
                  <a:srgbClr val="FF0000"/>
                </a:solidFill>
              </a:rPr>
              <a:t>ce n’est pas nous</a:t>
            </a:r>
            <a:r>
              <a:rPr lang="fr-FR" sz="1800" b="1" dirty="0" smtClean="0">
                <a:solidFill>
                  <a:prstClr val="black"/>
                </a:solidFill>
              </a:rPr>
              <a:t>. Pourtant propriétaire du terrain et subissant les réclamations du public.</a:t>
            </a:r>
          </a:p>
          <a:p>
            <a:r>
              <a:rPr lang="fr-FR" sz="1800" b="1" dirty="0" smtClean="0">
                <a:solidFill>
                  <a:prstClr val="black"/>
                </a:solidFill>
              </a:rPr>
              <a:t>LE SYDICAT MIXTE BAIE SOMME GRAND LITTORAL </a:t>
            </a:r>
            <a:r>
              <a:rPr lang="fr-FR" sz="1800" b="1" dirty="0" smtClean="0">
                <a:solidFill>
                  <a:srgbClr val="FF0000"/>
                </a:solidFill>
              </a:rPr>
              <a:t>ce n’est plus nous </a:t>
            </a:r>
            <a:r>
              <a:rPr lang="fr-FR" sz="1800" b="1" dirty="0" smtClean="0">
                <a:solidFill>
                  <a:prstClr val="black"/>
                </a:solidFill>
              </a:rPr>
              <a:t>malgré des équipes compétentes d’ingénieurs </a:t>
            </a:r>
          </a:p>
          <a:p>
            <a:r>
              <a:rPr lang="fr-FR" sz="1800" b="1" dirty="0" smtClean="0">
                <a:solidFill>
                  <a:prstClr val="black"/>
                </a:solidFill>
              </a:rPr>
              <a:t>LA COMMUNAUTE DE COMMUNES PONTHIEU MARQUENTERRE </a:t>
            </a:r>
            <a:r>
              <a:rPr lang="fr-FR" sz="1800" b="1" dirty="0" smtClean="0">
                <a:solidFill>
                  <a:srgbClr val="FF0000"/>
                </a:solidFill>
              </a:rPr>
              <a:t>ce n’est pas encore nous </a:t>
            </a:r>
            <a:r>
              <a:rPr lang="fr-FR" sz="1800" b="1" dirty="0" smtClean="0">
                <a:solidFill>
                  <a:prstClr val="black"/>
                </a:solidFill>
              </a:rPr>
              <a:t>et doit confier une délégation de service public au SMBS GLP</a:t>
            </a:r>
          </a:p>
          <a:p>
            <a:endParaRPr lang="fr-FR" sz="1800" b="1" dirty="0">
              <a:solidFill>
                <a:prstClr val="black"/>
              </a:solidFill>
            </a:endParaRPr>
          </a:p>
          <a:p>
            <a:pPr marL="0" indent="0" algn="ctr">
              <a:buNone/>
            </a:pPr>
            <a:r>
              <a:rPr lang="fr-FR" sz="2400" b="1" dirty="0" smtClean="0">
                <a:solidFill>
                  <a:schemeClr val="accent3">
                    <a:lumMod val="75000"/>
                  </a:schemeClr>
                </a:solidFill>
              </a:rPr>
              <a:t>SCOOP DU JOUR: Courrier reçu le 15 Mars 2019 </a:t>
            </a:r>
          </a:p>
          <a:p>
            <a:pPr marL="0" indent="0" algn="ctr">
              <a:buFont typeface="Arial" charset="0"/>
              <a:buNone/>
            </a:pPr>
            <a:endParaRPr lang="fr-FR" sz="800" b="1" dirty="0" smtClean="0">
              <a:solidFill>
                <a:srgbClr val="FF0000"/>
              </a:solidFill>
            </a:endParaRPr>
          </a:p>
          <a:p>
            <a:pPr marL="0" indent="0" algn="ctr">
              <a:buFont typeface="Arial" charset="0"/>
              <a:buNone/>
            </a:pPr>
            <a:r>
              <a:rPr lang="fr-FR" sz="1800" b="1" dirty="0" smtClean="0">
                <a:solidFill>
                  <a:srgbClr val="FF0000"/>
                </a:solidFill>
              </a:rPr>
              <a:t>CONCLUSION</a:t>
            </a:r>
          </a:p>
          <a:p>
            <a:pPr marL="0" indent="0" algn="ctr">
              <a:buFont typeface="Arial" charset="0"/>
              <a:buNone/>
            </a:pPr>
            <a:endParaRPr lang="fr-FR" sz="1100" b="1" dirty="0" smtClean="0">
              <a:solidFill>
                <a:srgbClr val="FF0000"/>
              </a:solidFill>
            </a:endParaRPr>
          </a:p>
          <a:p>
            <a:pPr marL="0" indent="0">
              <a:buFont typeface="Arial" charset="0"/>
              <a:buNone/>
            </a:pPr>
            <a:r>
              <a:rPr lang="fr-FR" sz="1800" dirty="0" smtClean="0"/>
              <a:t>	LCPA courant 2019 effectuera </a:t>
            </a:r>
            <a:r>
              <a:rPr lang="fr-FR" sz="1800" b="1" dirty="0" smtClean="0"/>
              <a:t>une veille sanitaire sur les rejets </a:t>
            </a:r>
            <a:r>
              <a:rPr lang="fr-FR" sz="1800" dirty="0" smtClean="0"/>
              <a:t>:</a:t>
            </a:r>
          </a:p>
          <a:p>
            <a:pPr marL="0" indent="0">
              <a:buFont typeface="Arial" charset="0"/>
              <a:buNone/>
            </a:pPr>
            <a:r>
              <a:rPr lang="fr-FR" sz="1800" dirty="0" smtClean="0"/>
              <a:t>		En Baie de Somme au niveau du Geyser</a:t>
            </a:r>
          </a:p>
          <a:p>
            <a:pPr marL="0" indent="0">
              <a:buFont typeface="Arial" charset="0"/>
              <a:buNone/>
            </a:pPr>
            <a:r>
              <a:rPr lang="fr-FR" sz="1800" dirty="0" smtClean="0"/>
              <a:t>		Dans le fossé longeant le Centre Conchylicole</a:t>
            </a:r>
          </a:p>
          <a:p>
            <a:pPr marL="457200" lvl="1" indent="0">
              <a:buFont typeface="Arial" charset="0"/>
              <a:buNone/>
            </a:pPr>
            <a:endParaRPr lang="fr-FR" sz="2000" b="1" dirty="0" smtClean="0">
              <a:solidFill>
                <a:prstClr val="black"/>
              </a:solidFill>
            </a:endParaRPr>
          </a:p>
          <a:p>
            <a:pPr marL="0" indent="0" algn="ctr">
              <a:buFont typeface="Arial" charset="0"/>
              <a:buNone/>
            </a:pPr>
            <a:endParaRPr lang="fr-FR" sz="2000" dirty="0" smtClean="0">
              <a:latin typeface="Calibri" panose="020F0502020204030204" pitchFamily="34" charset="0"/>
              <a:cs typeface="Times New Roman" panose="02020603050405020304" pitchFamily="18" charset="0"/>
            </a:endParaRPr>
          </a:p>
          <a:p>
            <a:pPr marL="0" indent="0">
              <a:buFont typeface="Arial" charset="0"/>
              <a:buNone/>
            </a:pPr>
            <a:r>
              <a:rPr lang="fr-FR" sz="1800" b="1" dirty="0" smtClean="0"/>
              <a:t>	</a:t>
            </a:r>
            <a:endParaRPr lang="fr-FR" sz="2800" dirty="0" smtClean="0"/>
          </a:p>
          <a:p>
            <a:pPr>
              <a:buFont typeface="Arial" charset="0"/>
              <a:buNone/>
            </a:pPr>
            <a:endParaRPr lang="fr-FR" sz="1400" dirty="0"/>
          </a:p>
        </p:txBody>
      </p:sp>
    </p:spTree>
    <p:extLst>
      <p:ext uri="{BB962C8B-B14F-4D97-AF65-F5344CB8AC3E}">
        <p14:creationId xmlns:p14="http://schemas.microsoft.com/office/powerpoint/2010/main" val="1776366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1412776"/>
            <a:ext cx="7874420" cy="5256584"/>
          </a:xfrm>
        </p:spPr>
        <p:txBody>
          <a:bodyPr/>
          <a:lstStyle/>
          <a:p>
            <a:pPr algn="l"/>
            <a:r>
              <a:rPr lang="fr-FR" sz="1800" b="1" dirty="0" smtClean="0">
                <a:solidFill>
                  <a:schemeClr val="tx1"/>
                </a:solidFill>
              </a:rPr>
              <a:t>                  LE PLAN DE PREVENTION DES RISQUES NATURELS	</a:t>
            </a:r>
            <a:r>
              <a:rPr lang="fr-FR" sz="700" b="1" dirty="0" smtClean="0">
                <a:solidFill>
                  <a:schemeClr val="tx1"/>
                </a:solidFill>
              </a:rPr>
              <a:t/>
            </a:r>
            <a:br>
              <a:rPr lang="fr-FR" sz="700" b="1" dirty="0" smtClean="0">
                <a:solidFill>
                  <a:schemeClr val="tx1"/>
                </a:solidFill>
              </a:rPr>
            </a:br>
            <a:r>
              <a:rPr lang="fr-FR" sz="1800" b="1" dirty="0" smtClean="0">
                <a:solidFill>
                  <a:schemeClr val="tx1"/>
                </a:solidFill>
              </a:rPr>
              <a:t>             </a:t>
            </a:r>
            <a:r>
              <a:rPr lang="fr-FR" sz="1800" b="1" dirty="0" smtClean="0">
                <a:solidFill>
                  <a:srgbClr val="FF0000"/>
                </a:solidFill>
              </a:rPr>
              <a:t>PPRN </a:t>
            </a:r>
            <a:r>
              <a:rPr lang="fr-FR" sz="1800" b="1" dirty="0">
                <a:solidFill>
                  <a:srgbClr val="FF0000"/>
                </a:solidFill>
              </a:rPr>
              <a:t>= DANGER</a:t>
            </a:r>
            <a:r>
              <a:rPr lang="fr-FR" sz="2000" b="1" dirty="0" smtClean="0">
                <a:solidFill>
                  <a:schemeClr val="tx1"/>
                </a:solidFill>
              </a:rPr>
              <a:t>	</a:t>
            </a:r>
            <a:r>
              <a:rPr lang="fr-FR" sz="1500" dirty="0" smtClean="0">
                <a:solidFill>
                  <a:schemeClr val="tx1"/>
                </a:solidFill>
              </a:rPr>
              <a:t>Compte-tenu </a:t>
            </a:r>
            <a:r>
              <a:rPr lang="fr-FR" sz="1500" dirty="0">
                <a:solidFill>
                  <a:schemeClr val="tx1"/>
                </a:solidFill>
              </a:rPr>
              <a:t>des enjeux sur la propriété bâtie et non bâtie, 			</a:t>
            </a:r>
            <a:r>
              <a:rPr lang="fr-FR" sz="1500" dirty="0" smtClean="0">
                <a:solidFill>
                  <a:schemeClr val="tx1"/>
                </a:solidFill>
              </a:rPr>
              <a:t>les</a:t>
            </a:r>
            <a:r>
              <a:rPr lang="fr-FR" sz="1500" dirty="0">
                <a:solidFill>
                  <a:schemeClr val="tx1"/>
                </a:solidFill>
              </a:rPr>
              <a:t>  Crotellois se sont faiblement mobilisés contre le PPRN</a:t>
            </a:r>
            <a:r>
              <a:rPr lang="fr-FR" sz="1500" i="1" dirty="0">
                <a:solidFill>
                  <a:schemeClr val="tx1"/>
                </a:solidFill>
              </a:rPr>
              <a:t>.</a:t>
            </a:r>
            <a:endParaRPr lang="fr-FR" sz="1500" dirty="0">
              <a:solidFill>
                <a:schemeClr val="tx1"/>
              </a:solidFill>
            </a:endParaRPr>
          </a:p>
          <a:p>
            <a:pPr algn="l"/>
            <a:endParaRPr lang="fr-FR" sz="800" dirty="0">
              <a:solidFill>
                <a:schemeClr val="tx1"/>
              </a:solidFill>
            </a:endParaRPr>
          </a:p>
          <a:p>
            <a:pPr algn="l"/>
            <a:r>
              <a:rPr lang="fr-FR" sz="1500" dirty="0" smtClean="0">
                <a:solidFill>
                  <a:schemeClr val="tx1"/>
                </a:solidFill>
              </a:rPr>
              <a:t>			A l’inverse, dans d’autres </a:t>
            </a:r>
            <a:r>
              <a:rPr lang="fr-FR" sz="1500" dirty="0">
                <a:solidFill>
                  <a:schemeClr val="tx1"/>
                </a:solidFill>
              </a:rPr>
              <a:t>communes, comme </a:t>
            </a:r>
            <a:r>
              <a:rPr lang="fr-FR" sz="1500" dirty="0" smtClean="0">
                <a:solidFill>
                  <a:schemeClr val="tx1"/>
                </a:solidFill>
              </a:rPr>
              <a:t>Fort-Mahon-Plage</a:t>
            </a:r>
            <a:r>
              <a:rPr lang="fr-FR" sz="1500" dirty="0">
                <a:solidFill>
                  <a:schemeClr val="tx1"/>
                </a:solidFill>
              </a:rPr>
              <a:t>, où </a:t>
            </a:r>
            <a:r>
              <a:rPr lang="fr-FR" sz="1500" dirty="0" smtClean="0">
                <a:solidFill>
                  <a:schemeClr val="tx1"/>
                </a:solidFill>
              </a:rPr>
              <a:t>			les propriétaires </a:t>
            </a:r>
            <a:r>
              <a:rPr lang="fr-FR" sz="1500" dirty="0">
                <a:solidFill>
                  <a:schemeClr val="tx1"/>
                </a:solidFill>
              </a:rPr>
              <a:t>ont pris la </a:t>
            </a:r>
            <a:r>
              <a:rPr lang="fr-FR" sz="1500" dirty="0" smtClean="0">
                <a:solidFill>
                  <a:schemeClr val="tx1"/>
                </a:solidFill>
              </a:rPr>
              <a:t>pleine mesure </a:t>
            </a:r>
            <a:r>
              <a:rPr lang="fr-FR" sz="1500" dirty="0">
                <a:solidFill>
                  <a:schemeClr val="tx1"/>
                </a:solidFill>
              </a:rPr>
              <a:t>des spoliations dont ils </a:t>
            </a:r>
            <a:r>
              <a:rPr lang="fr-FR" sz="1500" dirty="0" smtClean="0">
                <a:solidFill>
                  <a:schemeClr val="tx1"/>
                </a:solidFill>
              </a:rPr>
              <a:t>			étaient victimes</a:t>
            </a:r>
            <a:r>
              <a:rPr lang="fr-FR" sz="1500" dirty="0">
                <a:solidFill>
                  <a:schemeClr val="tx1"/>
                </a:solidFill>
              </a:rPr>
              <a:t>.</a:t>
            </a:r>
          </a:p>
          <a:p>
            <a:pPr algn="just"/>
            <a:r>
              <a:rPr lang="fr-FR" sz="1500" dirty="0" smtClean="0">
                <a:solidFill>
                  <a:schemeClr val="tx1"/>
                </a:solidFill>
              </a:rPr>
              <a:t/>
            </a:r>
            <a:br>
              <a:rPr lang="fr-FR" sz="1500" dirty="0" smtClean="0">
                <a:solidFill>
                  <a:schemeClr val="tx1"/>
                </a:solidFill>
              </a:rPr>
            </a:br>
            <a:r>
              <a:rPr lang="fr-FR" sz="1500" dirty="0" smtClean="0">
                <a:solidFill>
                  <a:schemeClr val="tx1"/>
                </a:solidFill>
              </a:rPr>
              <a:t>			Le </a:t>
            </a:r>
            <a:r>
              <a:rPr lang="fr-FR" sz="1500" dirty="0">
                <a:solidFill>
                  <a:schemeClr val="tx1"/>
                </a:solidFill>
              </a:rPr>
              <a:t>Plan de Prévention des Risques Naturels est un document </a:t>
            </a:r>
            <a:r>
              <a:rPr lang="fr-FR" sz="1500" dirty="0" smtClean="0">
                <a:solidFill>
                  <a:schemeClr val="tx1"/>
                </a:solidFill>
              </a:rPr>
              <a:t>			définissant </a:t>
            </a:r>
            <a:r>
              <a:rPr lang="fr-FR" sz="1500" dirty="0">
                <a:solidFill>
                  <a:schemeClr val="tx1"/>
                </a:solidFill>
              </a:rPr>
              <a:t>le niveau des risques d’inondation pour toutes les </a:t>
            </a:r>
            <a:r>
              <a:rPr lang="fr-FR" sz="1500" dirty="0" smtClean="0">
                <a:solidFill>
                  <a:schemeClr val="tx1"/>
                </a:solidFill>
              </a:rPr>
              <a:t>			propriétés </a:t>
            </a:r>
            <a:r>
              <a:rPr lang="fr-FR" sz="1500" dirty="0">
                <a:solidFill>
                  <a:schemeClr val="tx1"/>
                </a:solidFill>
              </a:rPr>
              <a:t>de la zone Baie de Somme – Marquenterre. Les services </a:t>
            </a:r>
            <a:r>
              <a:rPr lang="fr-FR" sz="1500" dirty="0" smtClean="0">
                <a:solidFill>
                  <a:schemeClr val="tx1"/>
                </a:solidFill>
              </a:rPr>
              <a:t>			de </a:t>
            </a:r>
            <a:r>
              <a:rPr lang="fr-FR" sz="1500" dirty="0">
                <a:solidFill>
                  <a:schemeClr val="tx1"/>
                </a:solidFill>
              </a:rPr>
              <a:t>l’Etat après la meurtrière tempête Xynthia de février 2010, ont </a:t>
            </a:r>
            <a:r>
              <a:rPr lang="fr-FR" sz="1500" dirty="0" smtClean="0">
                <a:solidFill>
                  <a:schemeClr val="tx1"/>
                </a:solidFill>
              </a:rPr>
              <a:t>			élaboré </a:t>
            </a:r>
            <a:r>
              <a:rPr lang="fr-FR" sz="1500" dirty="0">
                <a:solidFill>
                  <a:schemeClr val="tx1"/>
                </a:solidFill>
              </a:rPr>
              <a:t>et imposé à tous, un règlement contraire à </a:t>
            </a:r>
            <a:r>
              <a:rPr lang="fr-FR" sz="1500" dirty="0" smtClean="0">
                <a:solidFill>
                  <a:schemeClr val="tx1"/>
                </a:solidFill>
              </a:rPr>
              <a:t>l’avis de 			l’Enquête Publique </a:t>
            </a:r>
            <a:r>
              <a:rPr lang="fr-FR" sz="1500" dirty="0">
                <a:solidFill>
                  <a:schemeClr val="tx1"/>
                </a:solidFill>
              </a:rPr>
              <a:t>qui a donné un avis défavorable</a:t>
            </a:r>
            <a:r>
              <a:rPr lang="fr-FR" sz="1500" dirty="0" smtClean="0">
                <a:solidFill>
                  <a:schemeClr val="tx1"/>
                </a:solidFill>
              </a:rPr>
              <a:t>.</a:t>
            </a:r>
          </a:p>
          <a:p>
            <a:pPr algn="l"/>
            <a:endParaRPr lang="fr-FR" sz="1500" dirty="0">
              <a:solidFill>
                <a:schemeClr val="tx1"/>
              </a:solidFill>
            </a:endParaRPr>
          </a:p>
          <a:p>
            <a:pPr algn="l"/>
            <a:r>
              <a:rPr lang="fr-FR" sz="1500" dirty="0" smtClean="0">
                <a:solidFill>
                  <a:schemeClr val="tx1"/>
                </a:solidFill>
              </a:rPr>
              <a:t>			D’août </a:t>
            </a:r>
            <a:r>
              <a:rPr lang="fr-FR" sz="1500" dirty="0">
                <a:solidFill>
                  <a:schemeClr val="tx1"/>
                </a:solidFill>
              </a:rPr>
              <a:t>2016 à février 2018, l’Association de </a:t>
            </a:r>
            <a:r>
              <a:rPr lang="fr-FR" sz="1500" dirty="0" smtClean="0">
                <a:solidFill>
                  <a:schemeClr val="tx1"/>
                </a:solidFill>
              </a:rPr>
              <a:t>propriétaires </a:t>
            </a:r>
            <a:r>
              <a:rPr lang="fr-FR" sz="1500" dirty="0">
                <a:solidFill>
                  <a:schemeClr val="tx1"/>
                </a:solidFill>
              </a:rPr>
              <a:t>et </a:t>
            </a:r>
            <a:r>
              <a:rPr lang="fr-FR" sz="1500" dirty="0" smtClean="0">
                <a:solidFill>
                  <a:schemeClr val="tx1"/>
                </a:solidFill>
              </a:rPr>
              <a:t>			résidents </a:t>
            </a:r>
            <a:r>
              <a:rPr lang="fr-FR" sz="1500" dirty="0">
                <a:solidFill>
                  <a:schemeClr val="tx1"/>
                </a:solidFill>
              </a:rPr>
              <a:t>(AD PAR) </a:t>
            </a:r>
            <a:r>
              <a:rPr lang="fr-FR" sz="1500" dirty="0" smtClean="0">
                <a:solidFill>
                  <a:schemeClr val="tx1"/>
                </a:solidFill>
              </a:rPr>
              <a:t>a travaillé d’arrache-pied </a:t>
            </a:r>
            <a:r>
              <a:rPr lang="fr-FR" sz="1500" dirty="0">
                <a:solidFill>
                  <a:schemeClr val="tx1"/>
                </a:solidFill>
              </a:rPr>
              <a:t>pour </a:t>
            </a:r>
            <a:r>
              <a:rPr lang="fr-FR" sz="1500" dirty="0" smtClean="0">
                <a:solidFill>
                  <a:schemeClr val="tx1"/>
                </a:solidFill>
              </a:rPr>
              <a:t>contrer </a:t>
            </a:r>
            <a:r>
              <a:rPr lang="fr-FR" sz="1500" dirty="0">
                <a:solidFill>
                  <a:schemeClr val="tx1"/>
                </a:solidFill>
              </a:rPr>
              <a:t>un </a:t>
            </a:r>
            <a:r>
              <a:rPr lang="fr-FR" sz="1500" dirty="0" smtClean="0">
                <a:solidFill>
                  <a:schemeClr val="tx1"/>
                </a:solidFill>
              </a:rPr>
              <a:t>			postulat </a:t>
            </a:r>
            <a:r>
              <a:rPr lang="fr-FR" sz="1500" dirty="0">
                <a:solidFill>
                  <a:schemeClr val="tx1"/>
                </a:solidFill>
              </a:rPr>
              <a:t>et une étude pseudo </a:t>
            </a:r>
            <a:r>
              <a:rPr lang="fr-FR" sz="1500" dirty="0" smtClean="0">
                <a:solidFill>
                  <a:schemeClr val="tx1"/>
                </a:solidFill>
              </a:rPr>
              <a:t>sérieuse </a:t>
            </a:r>
            <a:r>
              <a:rPr lang="fr-FR" sz="1500" dirty="0">
                <a:solidFill>
                  <a:schemeClr val="tx1"/>
                </a:solidFill>
              </a:rPr>
              <a:t>de CREOCEAN qui </a:t>
            </a:r>
            <a:r>
              <a:rPr lang="fr-FR" sz="1500" dirty="0" smtClean="0">
                <a:solidFill>
                  <a:schemeClr val="tx1"/>
                </a:solidFill>
              </a:rPr>
              <a:t>				bloquent tout développement </a:t>
            </a:r>
            <a:r>
              <a:rPr lang="fr-FR" sz="1500" dirty="0">
                <a:solidFill>
                  <a:schemeClr val="tx1"/>
                </a:solidFill>
              </a:rPr>
              <a:t>économique du secteur, </a:t>
            </a:r>
            <a:r>
              <a:rPr lang="fr-FR" sz="1500" dirty="0" smtClean="0">
                <a:solidFill>
                  <a:schemeClr val="tx1"/>
                </a:solidFill>
              </a:rPr>
              <a:t>en</a:t>
            </a:r>
            <a:r>
              <a:rPr lang="fr-FR" sz="1500" dirty="0">
                <a:solidFill>
                  <a:schemeClr val="tx1"/>
                </a:solidFill>
              </a:rPr>
              <a:t> </a:t>
            </a:r>
            <a:r>
              <a:rPr lang="fr-FR" sz="1500" dirty="0" smtClean="0">
                <a:solidFill>
                  <a:schemeClr val="tx1"/>
                </a:solidFill>
              </a:rPr>
              <a:t>				déposant un recours.</a:t>
            </a:r>
          </a:p>
          <a:p>
            <a:pPr algn="l"/>
            <a:r>
              <a:rPr lang="fr-FR" sz="1100" dirty="0" smtClean="0"/>
              <a:t>Carte </a:t>
            </a:r>
            <a:r>
              <a:rPr lang="fr-FR" sz="1100" dirty="0"/>
              <a:t>des aléas retenue pour élaborer le PPRN</a:t>
            </a:r>
          </a:p>
          <a:p>
            <a:endParaRPr lang="fr-FR" sz="1600" b="1"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8F521B00-4402-4A90-A0AE-177CF2BD1228}" type="slidenum">
              <a:rPr lang="fr-FR" smtClean="0"/>
              <a:pPr>
                <a:defRPr/>
              </a:pPr>
              <a:t>14</a:t>
            </a:fld>
            <a:endParaRPr lang="fr-FR" dirty="0"/>
          </a:p>
        </p:txBody>
      </p:sp>
      <p:sp>
        <p:nvSpPr>
          <p:cNvPr id="5" name="Titre 1"/>
          <p:cNvSpPr txBox="1">
            <a:spLocks noGrp="1"/>
          </p:cNvSpPr>
          <p:nvPr>
            <p:ph type="ctrTitle"/>
          </p:nvPr>
        </p:nvSpPr>
        <p:spPr bwMode="auto">
          <a:xfrm>
            <a:off x="714348" y="357167"/>
            <a:ext cx="7772400" cy="100013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758652" y="2132856"/>
            <a:ext cx="2631479" cy="4104456"/>
          </a:xfrm>
          <a:prstGeom prst="rect">
            <a:avLst/>
          </a:prstGeom>
        </p:spPr>
      </p:pic>
    </p:spTree>
    <p:extLst>
      <p:ext uri="{BB962C8B-B14F-4D97-AF65-F5344CB8AC3E}">
        <p14:creationId xmlns:p14="http://schemas.microsoft.com/office/powerpoint/2010/main" val="986493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1340768"/>
            <a:ext cx="7874420" cy="5184576"/>
          </a:xfrm>
        </p:spPr>
        <p:txBody>
          <a:bodyPr/>
          <a:lstStyle/>
          <a:p>
            <a:r>
              <a:rPr lang="fr-FR" sz="1800" b="1" dirty="0" smtClean="0">
                <a:solidFill>
                  <a:schemeClr val="tx1"/>
                </a:solidFill>
              </a:rPr>
              <a:t>LE PLAN DE PREVENTION DES RISQUES NATURELS </a:t>
            </a:r>
            <a:r>
              <a:rPr lang="fr-FR" sz="1800" b="1" dirty="0">
                <a:solidFill>
                  <a:schemeClr val="tx1"/>
                </a:solidFill>
              </a:rPr>
              <a:t> </a:t>
            </a:r>
            <a:r>
              <a:rPr lang="fr-FR" sz="1800" b="1" dirty="0" smtClean="0">
                <a:solidFill>
                  <a:schemeClr val="tx1"/>
                </a:solidFill>
              </a:rPr>
              <a:t>(suite)</a:t>
            </a:r>
            <a:r>
              <a:rPr lang="fr-FR" sz="1100" dirty="0"/>
              <a:t> </a:t>
            </a:r>
            <a:endParaRPr lang="fr-FR" sz="1400" dirty="0" smtClean="0">
              <a:solidFill>
                <a:schemeClr val="tx1"/>
              </a:solidFill>
            </a:endParaRPr>
          </a:p>
          <a:p>
            <a:pPr algn="just"/>
            <a:r>
              <a:rPr lang="fr-FR" sz="1500" dirty="0" smtClean="0">
                <a:solidFill>
                  <a:schemeClr val="tx1"/>
                </a:solidFill>
              </a:rPr>
              <a:t>Ce travail acharné, mené avec </a:t>
            </a:r>
            <a:r>
              <a:rPr lang="fr-FR" sz="1500" dirty="0">
                <a:solidFill>
                  <a:schemeClr val="tx1"/>
                </a:solidFill>
              </a:rPr>
              <a:t>3 représentants de LCPA au Conseil d’Administration, </a:t>
            </a:r>
            <a:r>
              <a:rPr lang="fr-FR" sz="1500" dirty="0" smtClean="0">
                <a:solidFill>
                  <a:schemeClr val="tx1"/>
                </a:solidFill>
              </a:rPr>
              <a:t>(M</a:t>
            </a:r>
            <a:r>
              <a:rPr lang="fr-FR" sz="1500" dirty="0">
                <a:solidFill>
                  <a:schemeClr val="tx1"/>
                </a:solidFill>
              </a:rPr>
              <a:t>. Jean-Claude Steil, M. Jean-Claude Chamaillard et moi-même</a:t>
            </a:r>
            <a:r>
              <a:rPr lang="fr-FR" sz="1500" dirty="0" smtClean="0">
                <a:solidFill>
                  <a:schemeClr val="tx1"/>
                </a:solidFill>
              </a:rPr>
              <a:t>), a </a:t>
            </a:r>
            <a:r>
              <a:rPr lang="fr-FR" sz="1500" dirty="0">
                <a:solidFill>
                  <a:schemeClr val="tx1"/>
                </a:solidFill>
              </a:rPr>
              <a:t>abouti par une 1ere victoire auprès du Tribunal Administratif d’Amiens en février </a:t>
            </a:r>
            <a:r>
              <a:rPr lang="fr-FR" sz="1500" dirty="0" smtClean="0">
                <a:solidFill>
                  <a:schemeClr val="tx1"/>
                </a:solidFill>
              </a:rPr>
              <a:t>2019.</a:t>
            </a:r>
            <a:fld id="{DEF439C9-B94E-416A-B18F-9279BF1BC6D7}" type="slidenum">
              <a:rPr lang="fr-FR" sz="1500" smtClean="0">
                <a:solidFill>
                  <a:schemeClr val="tx1"/>
                </a:solidFill>
              </a:rPr>
              <a:t>15</a:t>
            </a:fld>
            <a:endParaRPr lang="fr-FR" sz="1500" dirty="0" smtClean="0">
              <a:solidFill>
                <a:schemeClr val="tx1"/>
              </a:solidFill>
            </a:endParaRPr>
          </a:p>
          <a:p>
            <a:pPr algn="just"/>
            <a:r>
              <a:rPr lang="fr-FR" sz="1500" dirty="0" smtClean="0">
                <a:solidFill>
                  <a:schemeClr val="tx1"/>
                </a:solidFill>
              </a:rPr>
              <a:t/>
            </a:r>
            <a:br>
              <a:rPr lang="fr-FR" sz="1500" dirty="0" smtClean="0">
                <a:solidFill>
                  <a:schemeClr val="tx1"/>
                </a:solidFill>
              </a:rPr>
            </a:br>
            <a:r>
              <a:rPr lang="fr-FR" sz="1500" dirty="0" smtClean="0">
                <a:solidFill>
                  <a:schemeClr val="tx1"/>
                </a:solidFill>
              </a:rPr>
              <a:t>Victoire d’autant plus méritoire que l’action juridique, menée par les 10 Maires des communes concernées (dont Le Crotoy), s’est vue « retoquée » malgré les moyens importants mis en œuvre (comprenez un cabinet d’avocats plus coûteux pour le contribuable !).</a:t>
            </a:r>
          </a:p>
          <a:p>
            <a:pPr algn="just"/>
            <a:r>
              <a:rPr lang="fr-FR" sz="1500" dirty="0" smtClean="0">
                <a:solidFill>
                  <a:schemeClr val="tx1"/>
                </a:solidFill>
              </a:rPr>
              <a:t/>
            </a:r>
            <a:br>
              <a:rPr lang="fr-FR" sz="1500" dirty="0" smtClean="0">
                <a:solidFill>
                  <a:schemeClr val="tx1"/>
                </a:solidFill>
              </a:rPr>
            </a:br>
            <a:r>
              <a:rPr lang="fr-FR" sz="1500" dirty="0" smtClean="0">
                <a:solidFill>
                  <a:schemeClr val="tx1"/>
                </a:solidFill>
              </a:rPr>
              <a:t>Mais </a:t>
            </a:r>
            <a:r>
              <a:rPr lang="fr-FR" sz="1500" dirty="0">
                <a:solidFill>
                  <a:schemeClr val="tx1"/>
                </a:solidFill>
              </a:rPr>
              <a:t>cette victoire </a:t>
            </a:r>
            <a:r>
              <a:rPr lang="fr-FR" sz="1500" dirty="0" smtClean="0">
                <a:solidFill>
                  <a:schemeClr val="tx1"/>
                </a:solidFill>
              </a:rPr>
              <a:t>n’est </a:t>
            </a:r>
            <a:r>
              <a:rPr lang="fr-FR" sz="1500" dirty="0">
                <a:solidFill>
                  <a:schemeClr val="tx1"/>
                </a:solidFill>
              </a:rPr>
              <a:t>que très partielle : c’est la notion de recul du trait de côte qui est remis en cause par le tribunal, mais le reste, le zonage </a:t>
            </a:r>
            <a:r>
              <a:rPr lang="fr-FR" sz="1500" dirty="0" smtClean="0">
                <a:solidFill>
                  <a:schemeClr val="tx1"/>
                </a:solidFill>
              </a:rPr>
              <a:t>lié à la submersion marine en </a:t>
            </a:r>
            <a:r>
              <a:rPr lang="fr-FR" sz="1500" dirty="0">
                <a:solidFill>
                  <a:schemeClr val="tx1"/>
                </a:solidFill>
              </a:rPr>
              <a:t>particulier, reste effectif.</a:t>
            </a:r>
          </a:p>
          <a:p>
            <a:pPr algn="just"/>
            <a:r>
              <a:rPr lang="fr-FR" sz="1500" dirty="0" smtClean="0">
                <a:solidFill>
                  <a:schemeClr val="tx1"/>
                </a:solidFill>
              </a:rPr>
              <a:t/>
            </a:r>
            <a:br>
              <a:rPr lang="fr-FR" sz="1500" dirty="0" smtClean="0">
                <a:solidFill>
                  <a:schemeClr val="tx1"/>
                </a:solidFill>
              </a:rPr>
            </a:br>
            <a:r>
              <a:rPr lang="fr-FR" sz="1500" dirty="0" smtClean="0">
                <a:solidFill>
                  <a:schemeClr val="tx1"/>
                </a:solidFill>
              </a:rPr>
              <a:t>Nous devons </a:t>
            </a:r>
            <a:r>
              <a:rPr lang="fr-FR" sz="1500" dirty="0">
                <a:solidFill>
                  <a:schemeClr val="tx1"/>
                </a:solidFill>
              </a:rPr>
              <a:t>donc poursuivre la lutte en espérant plus de mobilisation des Crotellois : Nombreuses sont les zones touchées au Crotoy. Nous pouvons craindre à moyen terme une dévalorisation importante de notre secteur si nous ne maintenons pas notre combat juridique.</a:t>
            </a:r>
          </a:p>
          <a:p>
            <a:pPr algn="just"/>
            <a:r>
              <a:rPr lang="fr-FR" sz="1500" dirty="0" smtClean="0">
                <a:solidFill>
                  <a:schemeClr val="tx1"/>
                </a:solidFill>
              </a:rPr>
              <a:t/>
            </a:r>
            <a:br>
              <a:rPr lang="fr-FR" sz="1500" dirty="0" smtClean="0">
                <a:solidFill>
                  <a:schemeClr val="tx1"/>
                </a:solidFill>
              </a:rPr>
            </a:br>
            <a:r>
              <a:rPr lang="fr-FR" sz="1500" dirty="0" smtClean="0">
                <a:solidFill>
                  <a:schemeClr val="tx1"/>
                </a:solidFill>
              </a:rPr>
              <a:t>Il </a:t>
            </a:r>
            <a:r>
              <a:rPr lang="fr-FR" sz="1500" dirty="0">
                <a:solidFill>
                  <a:schemeClr val="tx1"/>
                </a:solidFill>
              </a:rPr>
              <a:t>faut que les services de </a:t>
            </a:r>
            <a:r>
              <a:rPr lang="fr-FR" sz="1500" dirty="0" smtClean="0">
                <a:solidFill>
                  <a:schemeClr val="tx1"/>
                </a:solidFill>
              </a:rPr>
              <a:t>l’Etat, </a:t>
            </a:r>
            <a:r>
              <a:rPr lang="fr-FR" sz="1500" dirty="0">
                <a:solidFill>
                  <a:schemeClr val="tx1"/>
                </a:solidFill>
              </a:rPr>
              <a:t>non seulement nous entendent, mais nous associent à l’élaboration d’un nouveau </a:t>
            </a:r>
            <a:r>
              <a:rPr lang="fr-FR" sz="1500" dirty="0" smtClean="0">
                <a:solidFill>
                  <a:schemeClr val="tx1"/>
                </a:solidFill>
              </a:rPr>
              <a:t>règlement. C’est </a:t>
            </a:r>
            <a:r>
              <a:rPr lang="fr-FR" sz="1500" dirty="0">
                <a:solidFill>
                  <a:schemeClr val="tx1"/>
                </a:solidFill>
              </a:rPr>
              <a:t>maintenant qu’il faut soutenir l’AD PAR.</a:t>
            </a:r>
          </a:p>
          <a:p>
            <a:r>
              <a:rPr lang="fr-FR" sz="1400" dirty="0"/>
              <a:t> </a:t>
            </a:r>
            <a:r>
              <a:rPr lang="fr-FR" sz="1400" dirty="0" smtClean="0"/>
              <a:t>	</a:t>
            </a:r>
            <a:br>
              <a:rPr lang="fr-FR" sz="1400" dirty="0" smtClean="0"/>
            </a:br>
            <a:r>
              <a:rPr lang="fr-FR" sz="1400" b="1" dirty="0" smtClean="0">
                <a:solidFill>
                  <a:schemeClr val="tx1"/>
                </a:solidFill>
              </a:rPr>
              <a:t>Charles CHAPRON   Vice-Président de LCPA et Administrateur </a:t>
            </a:r>
            <a:r>
              <a:rPr lang="fr-FR" sz="1400" b="1" dirty="0">
                <a:solidFill>
                  <a:schemeClr val="tx1"/>
                </a:solidFill>
              </a:rPr>
              <a:t>de AD PAR</a:t>
            </a:r>
            <a:endParaRPr lang="fr-FR" sz="1400" dirty="0">
              <a:solidFill>
                <a:schemeClr val="tx1"/>
              </a:solidFill>
            </a:endParaRPr>
          </a:p>
          <a:p>
            <a:endParaRPr lang="fr-FR" sz="1600" b="1"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8F521B00-4402-4A90-A0AE-177CF2BD1228}" type="slidenum">
              <a:rPr lang="fr-FR" smtClean="0"/>
              <a:pPr>
                <a:defRPr/>
              </a:pPr>
              <a:t>15</a:t>
            </a:fld>
            <a:endParaRPr lang="fr-FR" dirty="0"/>
          </a:p>
        </p:txBody>
      </p:sp>
      <p:sp>
        <p:nvSpPr>
          <p:cNvPr id="5" name="Titre 1"/>
          <p:cNvSpPr txBox="1">
            <a:spLocks noGrp="1"/>
          </p:cNvSpPr>
          <p:nvPr>
            <p:ph type="ctrTitle"/>
          </p:nvPr>
        </p:nvSpPr>
        <p:spPr bwMode="auto">
          <a:xfrm>
            <a:off x="714348" y="357167"/>
            <a:ext cx="7772400" cy="100013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439149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1964" y="944724"/>
            <a:ext cx="8229600" cy="5688632"/>
          </a:xfrm>
        </p:spPr>
        <p:txBody>
          <a:bodyPr/>
          <a:lstStyle/>
          <a:p>
            <a:pPr marL="0" indent="0" algn="ctr">
              <a:buNone/>
            </a:pPr>
            <a:r>
              <a:rPr lang="fr-FR" sz="2000" b="1" dirty="0" smtClean="0"/>
              <a:t>LES MAISONS EN DESHERENCE OU ABANDONNEES (1)</a:t>
            </a:r>
          </a:p>
          <a:p>
            <a:pPr marL="0" indent="0" algn="just">
              <a:buNone/>
            </a:pPr>
            <a:endParaRPr lang="fr-FR" sz="700" dirty="0"/>
          </a:p>
          <a:p>
            <a:pPr marL="0" indent="0">
              <a:buNone/>
            </a:pPr>
            <a:r>
              <a:rPr lang="fr-FR" sz="1600" dirty="0"/>
              <a:t>L</a:t>
            </a:r>
            <a:r>
              <a:rPr lang="fr-FR" sz="1600" dirty="0" smtClean="0"/>
              <a:t>es nombreuses maisons </a:t>
            </a:r>
            <a:r>
              <a:rPr lang="fr-FR" sz="1600" dirty="0"/>
              <a:t>en déshérence du </a:t>
            </a:r>
            <a:r>
              <a:rPr lang="fr-FR" sz="1600" dirty="0" smtClean="0"/>
              <a:t>Crotoy </a:t>
            </a:r>
            <a:r>
              <a:rPr lang="fr-FR" sz="1600" dirty="0"/>
              <a:t>sont dangereuses pour la </a:t>
            </a:r>
            <a:r>
              <a:rPr lang="fr-FR" sz="1600" dirty="0" smtClean="0"/>
              <a:t>population, De plus, elles </a:t>
            </a:r>
            <a:r>
              <a:rPr lang="fr-FR" sz="1600" dirty="0"/>
              <a:t>défigurent notre ville.</a:t>
            </a:r>
            <a:br>
              <a:rPr lang="fr-FR" sz="1600" dirty="0"/>
            </a:br>
            <a:r>
              <a:rPr lang="fr-FR" sz="1600" dirty="0" smtClean="0"/>
              <a:t>La</a:t>
            </a:r>
            <a:r>
              <a:rPr lang="fr-FR" sz="1600" dirty="0"/>
              <a:t>  préservation de l’architecture typique du Crotoy </a:t>
            </a:r>
            <a:r>
              <a:rPr lang="fr-FR" sz="1600" dirty="0" smtClean="0"/>
              <a:t>et </a:t>
            </a:r>
            <a:r>
              <a:rPr lang="fr-FR" sz="1600" dirty="0"/>
              <a:t>la réhabilitation des bâtiments anciens restent un </a:t>
            </a:r>
            <a:r>
              <a:rPr lang="fr-FR" sz="1600" dirty="0" smtClean="0"/>
              <a:t>sujet </a:t>
            </a:r>
            <a:r>
              <a:rPr lang="fr-FR" sz="1600" dirty="0"/>
              <a:t>primordial pour LCPA,  mais notre rôle se limite </a:t>
            </a:r>
            <a:r>
              <a:rPr lang="fr-FR" sz="1600" dirty="0" smtClean="0"/>
              <a:t>à </a:t>
            </a:r>
            <a:r>
              <a:rPr lang="fr-FR" sz="1600" dirty="0"/>
              <a:t>celui des lanceurs d’alerte. </a:t>
            </a:r>
            <a:r>
              <a:rPr lang="fr-FR" sz="1400" dirty="0" smtClean="0"/>
              <a:t/>
            </a:r>
            <a:br>
              <a:rPr lang="fr-FR" sz="1400" dirty="0" smtClean="0"/>
            </a:br>
            <a:r>
              <a:rPr lang="fr-FR" sz="1400" dirty="0" smtClean="0"/>
              <a:t/>
            </a:r>
            <a:br>
              <a:rPr lang="fr-FR" sz="1400" dirty="0" smtClean="0"/>
            </a:br>
            <a:r>
              <a:rPr lang="fr-FR" sz="1600" dirty="0" smtClean="0"/>
              <a:t>Notre </a:t>
            </a:r>
            <a:r>
              <a:rPr lang="fr-FR" sz="1600" dirty="0"/>
              <a:t>association n’ayant </a:t>
            </a:r>
            <a:r>
              <a:rPr lang="fr-FR" sz="1600" dirty="0" smtClean="0"/>
              <a:t/>
            </a:r>
            <a:br>
              <a:rPr lang="fr-FR" sz="1600" dirty="0" smtClean="0"/>
            </a:br>
            <a:r>
              <a:rPr lang="fr-FR" sz="1600" dirty="0" smtClean="0"/>
              <a:t>pas </a:t>
            </a:r>
            <a:r>
              <a:rPr lang="fr-FR" sz="1600" dirty="0"/>
              <a:t>la légitimité pour identifier </a:t>
            </a:r>
            <a:r>
              <a:rPr lang="fr-FR" sz="1600" dirty="0" smtClean="0"/>
              <a:t/>
            </a:r>
            <a:br>
              <a:rPr lang="fr-FR" sz="1600" dirty="0" smtClean="0"/>
            </a:br>
            <a:r>
              <a:rPr lang="fr-FR" sz="1600" dirty="0" smtClean="0"/>
              <a:t>les </a:t>
            </a:r>
            <a:r>
              <a:rPr lang="fr-FR" sz="1600" dirty="0"/>
              <a:t>propriétaires indélicats </a:t>
            </a:r>
            <a:r>
              <a:rPr lang="fr-FR" sz="1600" dirty="0" smtClean="0"/>
              <a:t/>
            </a:r>
            <a:br>
              <a:rPr lang="fr-FR" sz="1600" dirty="0" smtClean="0"/>
            </a:br>
            <a:r>
              <a:rPr lang="fr-FR" sz="1600" dirty="0" smtClean="0"/>
              <a:t>et </a:t>
            </a:r>
            <a:r>
              <a:rPr lang="fr-FR" sz="1600" dirty="0"/>
              <a:t>les contraindre à un minimum </a:t>
            </a:r>
            <a:r>
              <a:rPr lang="fr-FR" sz="1600" dirty="0" smtClean="0"/>
              <a:t/>
            </a:r>
            <a:br>
              <a:rPr lang="fr-FR" sz="1600" dirty="0" smtClean="0"/>
            </a:br>
            <a:r>
              <a:rPr lang="fr-FR" sz="1600" dirty="0" smtClean="0"/>
              <a:t>d’entretien </a:t>
            </a:r>
            <a:r>
              <a:rPr lang="fr-FR" sz="1600" dirty="0"/>
              <a:t>de leur patrimoine.</a:t>
            </a:r>
          </a:p>
          <a:p>
            <a:pPr marL="0" indent="0">
              <a:buNone/>
            </a:pPr>
            <a:endParaRPr lang="fr-FR" i="1" dirty="0">
              <a:solidFill>
                <a:srgbClr val="FF0000"/>
              </a:solidFill>
            </a:endParaRPr>
          </a:p>
          <a:p>
            <a:pPr marL="0" indent="0" algn="just">
              <a:buNone/>
            </a:pPr>
            <a:endParaRPr lang="fr-FR" sz="1600" dirty="0" smtClean="0"/>
          </a:p>
          <a:p>
            <a:pPr marL="0" indent="0" algn="just">
              <a:buNone/>
            </a:pPr>
            <a:endParaRPr lang="fr-FR" sz="1600" dirty="0"/>
          </a:p>
          <a:p>
            <a:pPr marL="0" indent="0" algn="just">
              <a:buNone/>
            </a:pPr>
            <a:endParaRPr lang="fr-FR" sz="1600" dirty="0" smtClean="0"/>
          </a:p>
          <a:p>
            <a:pPr marL="0" indent="0" algn="just">
              <a:buNone/>
            </a:pPr>
            <a:endParaRPr lang="fr-FR" sz="1600" dirty="0"/>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16</a:t>
            </a:fld>
            <a:endParaRPr lang="fr-FR"/>
          </a:p>
        </p:txBody>
      </p:sp>
      <p:sp>
        <p:nvSpPr>
          <p:cNvPr id="5" name="Titre 1"/>
          <p:cNvSpPr txBox="1">
            <a:spLocks noGrp="1"/>
          </p:cNvSpPr>
          <p:nvPr>
            <p:ph type="title"/>
          </p:nvPr>
        </p:nvSpPr>
        <p:spPr bwMode="auto">
          <a:xfrm>
            <a:off x="457200" y="274638"/>
            <a:ext cx="8229600" cy="63408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pic>
        <p:nvPicPr>
          <p:cNvPr id="6" name="Picture 3" descr="D:\USR\ASSOCIATIONS\LCPA\PHOTOS\Maisons en déshérence\Maison rue Ferdinand de Lesseps 1.JPG"/>
          <p:cNvPicPr>
            <a:picLocks noChangeAspect="1" noChangeArrowheads="1"/>
          </p:cNvPicPr>
          <p:nvPr/>
        </p:nvPicPr>
        <p:blipFill>
          <a:blip r:embed="rId2" cstate="print"/>
          <a:srcRect/>
          <a:stretch>
            <a:fillRect/>
          </a:stretch>
        </p:blipFill>
        <p:spPr bwMode="auto">
          <a:xfrm>
            <a:off x="522436" y="4503238"/>
            <a:ext cx="2290510" cy="1717883"/>
          </a:xfrm>
          <a:prstGeom prst="rect">
            <a:avLst/>
          </a:prstGeom>
          <a:noFill/>
          <a:ln w="9525">
            <a:noFill/>
            <a:miter lim="800000"/>
            <a:headEnd/>
            <a:tailEnd/>
          </a:ln>
        </p:spPr>
      </p:pic>
      <p:sp>
        <p:nvSpPr>
          <p:cNvPr id="9" name="ZoneTexte 8"/>
          <p:cNvSpPr txBox="1"/>
          <p:nvPr/>
        </p:nvSpPr>
        <p:spPr>
          <a:xfrm>
            <a:off x="678064" y="4645207"/>
            <a:ext cx="2134882" cy="261610"/>
          </a:xfrm>
          <a:prstGeom prst="rect">
            <a:avLst/>
          </a:prstGeom>
          <a:noFill/>
        </p:spPr>
        <p:txBody>
          <a:bodyPr wrap="square" rtlCol="0">
            <a:spAutoFit/>
          </a:bodyPr>
          <a:lstStyle/>
          <a:p>
            <a:r>
              <a:rPr lang="fr-FR" sz="1100" dirty="0" smtClean="0">
                <a:solidFill>
                  <a:schemeClr val="bg1"/>
                </a:solidFill>
                <a:latin typeface="+mn-lt"/>
              </a:rPr>
              <a:t>Maison rue Ferdinand de Lesseps</a:t>
            </a:r>
            <a:endParaRPr lang="fr-FR" sz="1100" dirty="0">
              <a:solidFill>
                <a:schemeClr val="bg1"/>
              </a:solidFill>
              <a:latin typeface="+mn-lt"/>
            </a:endParaRPr>
          </a:p>
        </p:txBody>
      </p:sp>
      <p:sp>
        <p:nvSpPr>
          <p:cNvPr id="12" name="Espace réservé du contenu 6"/>
          <p:cNvSpPr txBox="1">
            <a:spLocks/>
          </p:cNvSpPr>
          <p:nvPr/>
        </p:nvSpPr>
        <p:spPr bwMode="auto">
          <a:xfrm>
            <a:off x="441964" y="6217587"/>
            <a:ext cx="8229600"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fr-FR" sz="1600" b="1" dirty="0" smtClean="0"/>
              <a:t>Exemples de maisons en déshérence ou abandonnées</a:t>
            </a:r>
          </a:p>
          <a:p>
            <a:pPr algn="ctr">
              <a:buFont typeface="Arial" charset="0"/>
              <a:buNone/>
            </a:pPr>
            <a:endParaRPr lang="fr-FR" sz="1600" b="1" dirty="0" smtClean="0"/>
          </a:p>
        </p:txBody>
      </p:sp>
      <p:pic>
        <p:nvPicPr>
          <p:cNvPr id="10" name="Picture 2" descr="D:\Documents\ASSOCIATIONS\LCPA\MAISONS EN DESHERENCE OU A L'ABANDON\35-37 rue Prison Jeanne d'Arc\Maisons abandonnées 35 - 37 rue de la Prison Jeanne d'A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9472" y="2585668"/>
            <a:ext cx="2307625" cy="1730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USR\ASSOCIATIONS\LCPA\PHOTOS\Maisons en déshérence\Epicerie Mayeux rue du 8 mai 1945.JPG"/>
          <p:cNvPicPr>
            <a:picLocks noChangeAspect="1" noChangeArrowheads="1"/>
          </p:cNvPicPr>
          <p:nvPr/>
        </p:nvPicPr>
        <p:blipFill>
          <a:blip r:embed="rId4" cstate="print"/>
          <a:srcRect/>
          <a:stretch>
            <a:fillRect/>
          </a:stretch>
        </p:blipFill>
        <p:spPr bwMode="auto">
          <a:xfrm>
            <a:off x="5921127" y="2585668"/>
            <a:ext cx="2420391" cy="1735886"/>
          </a:xfrm>
          <a:prstGeom prst="rect">
            <a:avLst/>
          </a:prstGeom>
          <a:noFill/>
        </p:spPr>
      </p:pic>
      <p:pic>
        <p:nvPicPr>
          <p:cNvPr id="2050" name="Picture 2" descr="D:\Documents\ASSOCIATIONS\LCPA\PHOTOS\La ferme Poidevin\P101024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02" y="4518416"/>
            <a:ext cx="2371322" cy="177849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156176" y="5511747"/>
            <a:ext cx="2073982" cy="430887"/>
          </a:xfrm>
          <a:prstGeom prst="rect">
            <a:avLst/>
          </a:prstGeom>
          <a:noFill/>
        </p:spPr>
        <p:txBody>
          <a:bodyPr wrap="square" rtlCol="0">
            <a:spAutoFit/>
          </a:bodyPr>
          <a:lstStyle/>
          <a:p>
            <a:pPr algn="ctr"/>
            <a:r>
              <a:rPr lang="fr-FR" sz="1100" dirty="0" smtClean="0">
                <a:solidFill>
                  <a:schemeClr val="bg1">
                    <a:lumMod val="95000"/>
                  </a:schemeClr>
                </a:solidFill>
                <a:latin typeface="+mn-lt"/>
              </a:rPr>
              <a:t>La ferme Poidevin qui appartient à la Mairie du Crotoy</a:t>
            </a:r>
            <a:endParaRPr lang="fr-FR" sz="1100" dirty="0">
              <a:solidFill>
                <a:schemeClr val="bg1">
                  <a:lumMod val="95000"/>
                </a:schemeClr>
              </a:solidFill>
              <a:latin typeface="+mn-lt"/>
            </a:endParaRPr>
          </a:p>
        </p:txBody>
      </p:sp>
      <p:pic>
        <p:nvPicPr>
          <p:cNvPr id="14" name="Picture 3" descr="D:\Documents\ASSOCIATIONS\LCPA\ESPACE DE MEMOIRE\P20721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4412229"/>
            <a:ext cx="2448272" cy="183620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3339472" y="5829378"/>
            <a:ext cx="2073982" cy="430887"/>
          </a:xfrm>
          <a:prstGeom prst="rect">
            <a:avLst/>
          </a:prstGeom>
          <a:noFill/>
        </p:spPr>
        <p:txBody>
          <a:bodyPr wrap="square" rtlCol="0">
            <a:spAutoFit/>
          </a:bodyPr>
          <a:lstStyle/>
          <a:p>
            <a:pPr algn="ctr"/>
            <a:r>
              <a:rPr lang="fr-FR" sz="1100" dirty="0" smtClean="0">
                <a:solidFill>
                  <a:schemeClr val="bg1">
                    <a:lumMod val="95000"/>
                  </a:schemeClr>
                </a:solidFill>
                <a:latin typeface="+mn-lt"/>
              </a:rPr>
              <a:t>La ferme Poidevin qui appartient à la Mairie du Crotoy</a:t>
            </a:r>
            <a:endParaRPr lang="fr-FR" sz="1100" dirty="0">
              <a:solidFill>
                <a:schemeClr val="bg1">
                  <a:lumMod val="95000"/>
                </a:schemeClr>
              </a:solidFill>
              <a:latin typeface="+mn-lt"/>
            </a:endParaRPr>
          </a:p>
        </p:txBody>
      </p:sp>
      <p:sp>
        <p:nvSpPr>
          <p:cNvPr id="17" name="ZoneTexte 16"/>
          <p:cNvSpPr txBox="1"/>
          <p:nvPr/>
        </p:nvSpPr>
        <p:spPr>
          <a:xfrm>
            <a:off x="6095276" y="5960126"/>
            <a:ext cx="2134882" cy="261610"/>
          </a:xfrm>
          <a:prstGeom prst="rect">
            <a:avLst/>
          </a:prstGeom>
          <a:noFill/>
        </p:spPr>
        <p:txBody>
          <a:bodyPr wrap="square" rtlCol="0">
            <a:spAutoFit/>
          </a:bodyPr>
          <a:lstStyle/>
          <a:p>
            <a:r>
              <a:rPr lang="fr-FR" sz="1100" dirty="0" smtClean="0">
                <a:solidFill>
                  <a:schemeClr val="bg1">
                    <a:lumMod val="95000"/>
                  </a:schemeClr>
                </a:solidFill>
                <a:latin typeface="+mn-lt"/>
              </a:rPr>
              <a:t>Ancienne école Rue Jules Verne</a:t>
            </a:r>
            <a:endParaRPr lang="fr-FR" sz="1100" dirty="0">
              <a:solidFill>
                <a:schemeClr val="bg1">
                  <a:lumMod val="95000"/>
                </a:schemeClr>
              </a:solidFill>
              <a:latin typeface="+mn-lt"/>
            </a:endParaRPr>
          </a:p>
        </p:txBody>
      </p:sp>
      <p:sp>
        <p:nvSpPr>
          <p:cNvPr id="19" name="ZoneTexte 18"/>
          <p:cNvSpPr txBox="1"/>
          <p:nvPr/>
        </p:nvSpPr>
        <p:spPr>
          <a:xfrm>
            <a:off x="6056039" y="3789040"/>
            <a:ext cx="2029270" cy="430887"/>
          </a:xfrm>
          <a:prstGeom prst="rect">
            <a:avLst/>
          </a:prstGeom>
          <a:noFill/>
        </p:spPr>
        <p:txBody>
          <a:bodyPr wrap="square" rtlCol="0">
            <a:spAutoFit/>
          </a:bodyPr>
          <a:lstStyle/>
          <a:p>
            <a:pPr algn="ctr"/>
            <a:r>
              <a:rPr lang="fr-FR" sz="1100" dirty="0" smtClean="0">
                <a:solidFill>
                  <a:schemeClr val="bg1"/>
                </a:solidFill>
                <a:latin typeface="+mn-lt"/>
              </a:rPr>
              <a:t>Ancienne épicerie Mayeux rue du 8 mai 1945</a:t>
            </a:r>
            <a:endParaRPr lang="fr-FR" sz="1100" dirty="0">
              <a:solidFill>
                <a:schemeClr val="bg1"/>
              </a:solidFill>
              <a:latin typeface="+mn-lt"/>
            </a:endParaRPr>
          </a:p>
        </p:txBody>
      </p:sp>
      <p:sp>
        <p:nvSpPr>
          <p:cNvPr id="20" name="ZoneTexte 19"/>
          <p:cNvSpPr txBox="1"/>
          <p:nvPr/>
        </p:nvSpPr>
        <p:spPr>
          <a:xfrm>
            <a:off x="3775405" y="2618063"/>
            <a:ext cx="1785950" cy="430887"/>
          </a:xfrm>
          <a:prstGeom prst="rect">
            <a:avLst/>
          </a:prstGeom>
          <a:noFill/>
        </p:spPr>
        <p:txBody>
          <a:bodyPr wrap="square" rtlCol="0">
            <a:spAutoFit/>
          </a:bodyPr>
          <a:lstStyle/>
          <a:p>
            <a:r>
              <a:rPr lang="fr-FR" sz="1100" dirty="0" smtClean="0">
                <a:latin typeface="+mn-lt"/>
              </a:rPr>
              <a:t>Maisons Mayeux  35-37 rue de la Prison Jeanne d’Arc</a:t>
            </a:r>
            <a:endParaRPr lang="fr-FR" sz="1100" dirty="0">
              <a:latin typeface="+mn-lt"/>
            </a:endParaRPr>
          </a:p>
        </p:txBody>
      </p:sp>
    </p:spTree>
    <p:extLst>
      <p:ext uri="{BB962C8B-B14F-4D97-AF65-F5344CB8AC3E}">
        <p14:creationId xmlns:p14="http://schemas.microsoft.com/office/powerpoint/2010/main" val="2917221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24936" cy="5328592"/>
          </a:xfrm>
        </p:spPr>
        <p:txBody>
          <a:bodyPr/>
          <a:lstStyle/>
          <a:p>
            <a:pPr marL="0" indent="0" algn="ctr">
              <a:buNone/>
            </a:pPr>
            <a:r>
              <a:rPr lang="fr-FR" sz="2000" b="1" dirty="0" smtClean="0"/>
              <a:t>LES MAISONS EN DESHERENCE (2)</a:t>
            </a:r>
          </a:p>
          <a:p>
            <a:pPr marL="0" indent="0" algn="ctr">
              <a:buNone/>
            </a:pPr>
            <a:endParaRPr lang="fr-FR" sz="2000" b="1" dirty="0"/>
          </a:p>
          <a:p>
            <a:r>
              <a:rPr lang="fr-FR" sz="1600" dirty="0">
                <a:solidFill>
                  <a:srgbClr val="000000"/>
                </a:solidFill>
                <a:latin typeface="Calibri" panose="020F0502020204030204" pitchFamily="34" charset="0"/>
              </a:rPr>
              <a:t>Devant l’absence de réponse de la Préfecture à la suite de notre courrier du 8 octobre 2018 sur les maisons en déshérence, nous nous sommes renseignés auprès des services préfectoraux sur le devenir de cette lettre</a:t>
            </a:r>
            <a:r>
              <a:rPr lang="fr-FR" sz="1600" dirty="0" smtClean="0">
                <a:solidFill>
                  <a:srgbClr val="000000"/>
                </a:solidFill>
                <a:latin typeface="Calibri" panose="020F0502020204030204" pitchFamily="34" charset="0"/>
              </a:rPr>
              <a:t>.</a:t>
            </a:r>
            <a:br>
              <a:rPr lang="fr-FR" sz="1600" dirty="0" smtClean="0">
                <a:solidFill>
                  <a:srgbClr val="000000"/>
                </a:solidFill>
                <a:latin typeface="Calibri" panose="020F0502020204030204" pitchFamily="34" charset="0"/>
              </a:rPr>
            </a:br>
            <a:endParaRPr lang="fr-FR" sz="1600" dirty="0">
              <a:solidFill>
                <a:srgbClr val="000000"/>
              </a:solidFill>
              <a:latin typeface="Calibri" panose="020F0502020204030204" pitchFamily="34" charset="0"/>
            </a:endParaRPr>
          </a:p>
          <a:p>
            <a:r>
              <a:rPr lang="fr-FR" sz="1600" dirty="0">
                <a:solidFill>
                  <a:srgbClr val="000000"/>
                </a:solidFill>
                <a:latin typeface="Calibri" panose="020F0502020204030204" pitchFamily="34" charset="0"/>
              </a:rPr>
              <a:t>Une réponse est à l’étude ; une réunion est prochainement prévue avec les services de l’Etat compétents (DRAC) sur les problèmes du Patrimoine,  réunion qui permettra de nous répondre plus précisément. </a:t>
            </a:r>
            <a:r>
              <a:rPr lang="fr-FR" sz="1600" dirty="0" smtClean="0">
                <a:solidFill>
                  <a:srgbClr val="000000"/>
                </a:solidFill>
                <a:latin typeface="Calibri" panose="020F0502020204030204" pitchFamily="34" charset="0"/>
              </a:rPr>
              <a:t/>
            </a:r>
            <a:br>
              <a:rPr lang="fr-FR" sz="1600" dirty="0" smtClean="0">
                <a:solidFill>
                  <a:srgbClr val="000000"/>
                </a:solidFill>
                <a:latin typeface="Calibri" panose="020F0502020204030204" pitchFamily="34" charset="0"/>
              </a:rPr>
            </a:br>
            <a:endParaRPr lang="fr-FR" sz="1600" dirty="0">
              <a:solidFill>
                <a:srgbClr val="000000"/>
              </a:solidFill>
              <a:latin typeface="Calibri" panose="020F0502020204030204" pitchFamily="34" charset="0"/>
            </a:endParaRPr>
          </a:p>
          <a:p>
            <a:r>
              <a:rPr lang="fr-FR" sz="1600" dirty="0">
                <a:solidFill>
                  <a:srgbClr val="000000"/>
                </a:solidFill>
                <a:latin typeface="Calibri" panose="020F0502020204030204" pitchFamily="34" charset="0"/>
              </a:rPr>
              <a:t>Le problème est délicat puisqu’il touche à la propriété privée. Sans préjuger des conclusions, la réponse ira très certainement dans le sens </a:t>
            </a:r>
            <a:r>
              <a:rPr lang="fr-FR" sz="1600" dirty="0" smtClean="0">
                <a:solidFill>
                  <a:srgbClr val="000000"/>
                </a:solidFill>
                <a:latin typeface="Calibri" panose="020F0502020204030204" pitchFamily="34" charset="0"/>
              </a:rPr>
              <a:t>d’une </a:t>
            </a:r>
            <a:r>
              <a:rPr lang="fr-FR" sz="1600" dirty="0">
                <a:solidFill>
                  <a:srgbClr val="000000"/>
                </a:solidFill>
                <a:latin typeface="Calibri" panose="020F0502020204030204" pitchFamily="34" charset="0"/>
              </a:rPr>
              <a:t>nécessité de sensibilisation des collectivités comme des particuliers à la déshérence des immeubles. Celle-ci peut parfois aboutir à des évènements tragiques comme celui de l’effondrement des bâtiments, comme cela s’est produit récemment rue d</a:t>
            </a:r>
            <a:r>
              <a:rPr lang="fr-FR" sz="1600" dirty="0" smtClean="0">
                <a:solidFill>
                  <a:srgbClr val="000000"/>
                </a:solidFill>
                <a:latin typeface="Calibri" panose="020F0502020204030204" pitchFamily="34" charset="0"/>
              </a:rPr>
              <a:t>’ Aubagne </a:t>
            </a:r>
            <a:r>
              <a:rPr lang="fr-FR" sz="1600" dirty="0">
                <a:solidFill>
                  <a:srgbClr val="000000"/>
                </a:solidFill>
                <a:latin typeface="Calibri" panose="020F0502020204030204" pitchFamily="34" charset="0"/>
              </a:rPr>
              <a:t>à </a:t>
            </a:r>
            <a:r>
              <a:rPr lang="fr-FR" sz="1600" dirty="0" smtClean="0">
                <a:solidFill>
                  <a:srgbClr val="000000"/>
                </a:solidFill>
                <a:latin typeface="Calibri" panose="020F0502020204030204" pitchFamily="34" charset="0"/>
              </a:rPr>
              <a:t>Marseille.</a:t>
            </a:r>
            <a:endParaRPr lang="fr-FR" sz="1600" dirty="0">
              <a:solidFill>
                <a:srgbClr val="000000"/>
              </a:solidFill>
              <a:latin typeface="Calibri" panose="020F0502020204030204" pitchFamily="34" charset="0"/>
            </a:endParaRPr>
          </a:p>
          <a:p>
            <a:pPr marL="0" indent="0">
              <a:buNone/>
            </a:pPr>
            <a:endParaRPr lang="fr-FR" sz="1600" dirty="0">
              <a:solidFill>
                <a:srgbClr val="000000"/>
              </a:solidFill>
              <a:latin typeface="Calibri" panose="020F0502020204030204" pitchFamily="34" charset="0"/>
            </a:endParaRPr>
          </a:p>
          <a:p>
            <a:r>
              <a:rPr lang="fr-FR" sz="1600" dirty="0" smtClean="0">
                <a:solidFill>
                  <a:srgbClr val="000000"/>
                </a:solidFill>
                <a:latin typeface="Calibri" panose="020F0502020204030204" pitchFamily="34" charset="0"/>
              </a:rPr>
              <a:t>Dès </a:t>
            </a:r>
            <a:r>
              <a:rPr lang="fr-FR" sz="1600" dirty="0">
                <a:solidFill>
                  <a:srgbClr val="000000"/>
                </a:solidFill>
                <a:latin typeface="Calibri" panose="020F0502020204030204" pitchFamily="34" charset="0"/>
              </a:rPr>
              <a:t>que la réponse officielle de la Préfecture nous parviendra nous la communiquerons aux adhérents.</a:t>
            </a:r>
          </a:p>
          <a:p>
            <a:pPr marL="0" indent="0" algn="ctr">
              <a:buNone/>
            </a:pPr>
            <a:endParaRPr lang="fr-FR" sz="2000" dirty="0" smtClean="0"/>
          </a:p>
          <a:p>
            <a:pPr marL="0" indent="0" algn="just">
              <a:buNone/>
            </a:pPr>
            <a:endParaRPr lang="fr-FR" sz="800"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17</a:t>
            </a:fld>
            <a:endParaRPr lang="fr-FR" dirty="0"/>
          </a:p>
        </p:txBody>
      </p:sp>
      <p:sp>
        <p:nvSpPr>
          <p:cNvPr id="5" name="Titre 1"/>
          <p:cNvSpPr txBox="1">
            <a:spLocks noGrp="1"/>
          </p:cNvSpPr>
          <p:nvPr>
            <p:ph type="title"/>
          </p:nvPr>
        </p:nvSpPr>
        <p:spPr bwMode="auto">
          <a:xfrm>
            <a:off x="457200" y="274638"/>
            <a:ext cx="8229600" cy="63408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760169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8"/>
            <a:ext cx="8136904" cy="5328592"/>
          </a:xfrm>
        </p:spPr>
        <p:txBody>
          <a:bodyPr/>
          <a:lstStyle/>
          <a:p>
            <a:pPr marL="0" indent="0" algn="ctr">
              <a:buNone/>
            </a:pPr>
            <a:r>
              <a:rPr lang="fr-FR" sz="2000" b="1" dirty="0" smtClean="0"/>
              <a:t/>
            </a:r>
            <a:br>
              <a:rPr lang="fr-FR" sz="2000" b="1" dirty="0" smtClean="0"/>
            </a:br>
            <a:r>
              <a:rPr lang="fr-FR" sz="2000" b="1" dirty="0" smtClean="0"/>
              <a:t>INSCRIPTION DE L’EGLISE AUX MONUMENTS HISTORIQUES</a:t>
            </a:r>
          </a:p>
          <a:p>
            <a:pPr marL="0" indent="0" algn="ctr">
              <a:buNone/>
            </a:pPr>
            <a:endParaRPr lang="fr-FR" sz="2000" b="1" dirty="0" smtClean="0"/>
          </a:p>
          <a:p>
            <a:r>
              <a:rPr lang="fr-FR" sz="1600" dirty="0"/>
              <a:t>A la fin de l’année 2013 </a:t>
            </a:r>
            <a:r>
              <a:rPr lang="fr-FR" sz="1600" dirty="0" smtClean="0"/>
              <a:t>,LCPA </a:t>
            </a:r>
            <a:r>
              <a:rPr lang="fr-FR" sz="1600" dirty="0"/>
              <a:t>ainsi que </a:t>
            </a:r>
            <a:r>
              <a:rPr lang="fr-FR" sz="1600" dirty="0" smtClean="0"/>
              <a:t>l’ Association </a:t>
            </a:r>
            <a:r>
              <a:rPr lang="fr-FR" sz="1600" dirty="0"/>
              <a:t>Sauvegarde de la Mémoire </a:t>
            </a:r>
            <a:r>
              <a:rPr lang="fr-FR" sz="1600" dirty="0" smtClean="0"/>
              <a:t>du </a:t>
            </a:r>
            <a:r>
              <a:rPr lang="fr-FR" sz="1600" dirty="0"/>
              <a:t>Crotoy avaient demandé aux services de la Direction régionale des affaires </a:t>
            </a:r>
            <a:r>
              <a:rPr lang="fr-FR" sz="1600" dirty="0" smtClean="0"/>
              <a:t>culturelles </a:t>
            </a:r>
            <a:r>
              <a:rPr lang="fr-FR" sz="1600" dirty="0"/>
              <a:t>la protection de l’Eglise Saint Pierre du Crotoy dont le </a:t>
            </a:r>
            <a:r>
              <a:rPr lang="fr-FR" sz="1600" dirty="0" smtClean="0"/>
              <a:t>clocher-tour remontait </a:t>
            </a:r>
            <a:r>
              <a:rPr lang="fr-FR" sz="1600" dirty="0"/>
              <a:t>au XIVème siècle. </a:t>
            </a:r>
            <a:r>
              <a:rPr lang="fr-FR" sz="1600" dirty="0" smtClean="0"/>
              <a:t/>
            </a:r>
            <a:br>
              <a:rPr lang="fr-FR" sz="1600" dirty="0" smtClean="0"/>
            </a:br>
            <a:endParaRPr lang="fr-FR" sz="1600" dirty="0"/>
          </a:p>
          <a:p>
            <a:r>
              <a:rPr lang="fr-FR" sz="1600" dirty="0"/>
              <a:t>Par une lettre du 10 juin 2014, la Directrice régionale des affaires culturelles nous avait informé, qu’après examen, la Délégation permanente de la Commission générale du Patrimoine et des Sites avait émis, le 27 mars 2014, un </a:t>
            </a:r>
            <a:r>
              <a:rPr lang="fr-FR" sz="1600" b="1" dirty="0"/>
              <a:t>avis favorable </a:t>
            </a:r>
            <a:r>
              <a:rPr lang="fr-FR" sz="1600" dirty="0"/>
              <a:t>à l’instruction du dossier</a:t>
            </a:r>
            <a:r>
              <a:rPr lang="fr-FR" sz="1600" dirty="0" smtClean="0"/>
              <a:t>.</a:t>
            </a:r>
            <a:br>
              <a:rPr lang="fr-FR" sz="1600" dirty="0" smtClean="0"/>
            </a:br>
            <a:endParaRPr lang="fr-FR" sz="1600" dirty="0"/>
          </a:p>
          <a:p>
            <a:r>
              <a:rPr lang="fr-FR" sz="1600" dirty="0"/>
              <a:t>L</a:t>
            </a:r>
            <a:r>
              <a:rPr lang="fr-FR" sz="1600" dirty="0" smtClean="0"/>
              <a:t>’ étude </a:t>
            </a:r>
            <a:r>
              <a:rPr lang="fr-FR" sz="1600" dirty="0"/>
              <a:t>de l’historique de l’église a donc été menée par les services de recensement de la DRAC, le dossier établi par le rapporteur a été présenté à la Commission du 7 mars </a:t>
            </a:r>
            <a:r>
              <a:rPr lang="fr-FR" sz="1600" dirty="0" smtClean="0"/>
              <a:t>2019. Cette </a:t>
            </a:r>
            <a:r>
              <a:rPr lang="fr-FR" sz="1600" dirty="0"/>
              <a:t>commission a émis un </a:t>
            </a:r>
            <a:r>
              <a:rPr lang="fr-FR" sz="1600" b="1" dirty="0"/>
              <a:t>avis favorable </a:t>
            </a:r>
            <a:r>
              <a:rPr lang="fr-FR" sz="1600" dirty="0"/>
              <a:t>à l’inscription de l’ensemble de l’église à l’Inventaire des Monuments historiques. Un arrêté officiel devrait être prochainement publié.</a:t>
            </a:r>
          </a:p>
          <a:p>
            <a:pPr marL="0" indent="0" algn="ctr">
              <a:buNone/>
            </a:pPr>
            <a:endParaRPr lang="fr-FR" sz="2000" dirty="0" smtClean="0"/>
          </a:p>
          <a:p>
            <a:pPr marL="0" indent="0" algn="just">
              <a:buNone/>
            </a:pPr>
            <a:endParaRPr lang="fr-FR" sz="800"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18</a:t>
            </a:fld>
            <a:endParaRPr lang="fr-FR" dirty="0"/>
          </a:p>
        </p:txBody>
      </p:sp>
      <p:sp>
        <p:nvSpPr>
          <p:cNvPr id="5" name="Titre 1"/>
          <p:cNvSpPr txBox="1">
            <a:spLocks noGrp="1"/>
          </p:cNvSpPr>
          <p:nvPr>
            <p:ph type="title"/>
          </p:nvPr>
        </p:nvSpPr>
        <p:spPr bwMode="auto">
          <a:xfrm>
            <a:off x="457200" y="274638"/>
            <a:ext cx="8229600" cy="63408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575531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28625" y="285750"/>
            <a:ext cx="8229600" cy="868363"/>
          </a:xfrm>
        </p:spPr>
        <p:txBody>
          <a:bodyPr/>
          <a:lstStyle/>
          <a:p>
            <a:pPr eaLnBrk="1" hangingPunct="1">
              <a:defRPr/>
            </a:pPr>
            <a:r>
              <a:rPr lang="fr-FR" sz="32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200" b="1" dirty="0" smtClean="0">
              <a:effectLst>
                <a:outerShdw blurRad="38100" dist="38100" dir="2700000" algn="tl">
                  <a:srgbClr val="000000">
                    <a:alpha val="43137"/>
                  </a:srgbClr>
                </a:outerShdw>
              </a:effectLst>
            </a:endParaRPr>
          </a:p>
        </p:txBody>
      </p:sp>
      <p:sp>
        <p:nvSpPr>
          <p:cNvPr id="10243" name="Espace réservé du contenu 2"/>
          <p:cNvSpPr>
            <a:spLocks noGrp="1"/>
          </p:cNvSpPr>
          <p:nvPr>
            <p:ph idx="1"/>
          </p:nvPr>
        </p:nvSpPr>
        <p:spPr>
          <a:xfrm>
            <a:off x="453825" y="1124744"/>
            <a:ext cx="8229600" cy="5473710"/>
          </a:xfrm>
        </p:spPr>
        <p:txBody>
          <a:bodyPr numCol="1" anchor="ctr"/>
          <a:lstStyle/>
          <a:p>
            <a:pPr algn="ctr" eaLnBrk="1" hangingPunct="1">
              <a:buFont typeface="Arial" charset="0"/>
              <a:buNone/>
            </a:pPr>
            <a:r>
              <a:rPr lang="fr-FR" sz="1600" b="1" u="sng" dirty="0" smtClean="0">
                <a:cs typeface="Times New Roman" pitchFamily="18" charset="0"/>
              </a:rPr>
              <a:t>COMPTE D’EXPLOITATION </a:t>
            </a:r>
            <a:r>
              <a:rPr lang="fr-FR" sz="1800" b="1" u="sng" dirty="0" smtClean="0">
                <a:cs typeface="Times New Roman" pitchFamily="18" charset="0"/>
              </a:rPr>
              <a:t>2018</a:t>
            </a:r>
          </a:p>
          <a:p>
            <a:pPr eaLnBrk="1" hangingPunct="1">
              <a:buFont typeface="Arial" charset="0"/>
              <a:buNone/>
            </a:pPr>
            <a:r>
              <a:rPr lang="fr-FR" sz="1400" b="1" dirty="0" smtClean="0">
                <a:cs typeface="Times New Roman" pitchFamily="18" charset="0"/>
              </a:rPr>
              <a:t>	</a:t>
            </a:r>
            <a:r>
              <a:rPr lang="fr-FR" sz="1400" b="1" u="sng" dirty="0" smtClean="0">
                <a:cs typeface="Times New Roman" pitchFamily="18" charset="0"/>
              </a:rPr>
              <a:t>Recettes</a:t>
            </a:r>
          </a:p>
          <a:p>
            <a:pPr indent="374650" eaLnBrk="1" hangingPunct="1">
              <a:buFont typeface="Arial" charset="0"/>
              <a:buNone/>
            </a:pPr>
            <a:r>
              <a:rPr lang="fr-FR" sz="1300" dirty="0" smtClean="0">
                <a:cs typeface="Times New Roman" pitchFamily="18" charset="0"/>
              </a:rPr>
              <a:t>	Adhésions et renouvellement d’adhésions………………..……..………….…….1110,00 €</a:t>
            </a:r>
            <a:br>
              <a:rPr lang="fr-FR" sz="1300" dirty="0" smtClean="0">
                <a:cs typeface="Times New Roman" pitchFamily="18" charset="0"/>
              </a:rPr>
            </a:br>
            <a:r>
              <a:rPr lang="fr-FR" sz="1300" dirty="0" smtClean="0">
                <a:cs typeface="Times New Roman" pitchFamily="18" charset="0"/>
              </a:rPr>
              <a:t>	Versement participants Repas Picard …..…..………………..…….…..…..….…….994,89 €</a:t>
            </a:r>
            <a:br>
              <a:rPr lang="fr-FR" sz="1300" dirty="0" smtClean="0">
                <a:cs typeface="Times New Roman" pitchFamily="18" charset="0"/>
              </a:rPr>
            </a:br>
            <a:r>
              <a:rPr lang="fr-FR" sz="1300" dirty="0" smtClean="0">
                <a:cs typeface="Times New Roman" pitchFamily="18" charset="0"/>
              </a:rPr>
              <a:t>	Divers ………………………………………………………..……………………..………….……… </a:t>
            </a:r>
            <a:r>
              <a:rPr lang="fr-FR" sz="1300" dirty="0">
                <a:cs typeface="Times New Roman" pitchFamily="18" charset="0"/>
              </a:rPr>
              <a:t>2</a:t>
            </a:r>
            <a:r>
              <a:rPr lang="fr-FR" sz="1300" dirty="0" smtClean="0">
                <a:cs typeface="Times New Roman" pitchFamily="18" charset="0"/>
              </a:rPr>
              <a:t>3,49  €</a:t>
            </a:r>
            <a:endParaRPr lang="fr-FR" sz="1300" b="1" u="sng" dirty="0" smtClean="0">
              <a:cs typeface="Times New Roman" pitchFamily="18" charset="0"/>
            </a:endParaRPr>
          </a:p>
          <a:p>
            <a:pPr eaLnBrk="1" hangingPunct="1">
              <a:buNone/>
            </a:pPr>
            <a:r>
              <a:rPr lang="fr-FR" sz="1400" dirty="0" smtClean="0">
                <a:cs typeface="Times New Roman" pitchFamily="18" charset="0"/>
              </a:rPr>
              <a:t>							</a:t>
            </a:r>
            <a:r>
              <a:rPr lang="fr-FR" sz="1600" dirty="0">
                <a:cs typeface="Times New Roman" pitchFamily="18" charset="0"/>
              </a:rPr>
              <a:t> </a:t>
            </a:r>
            <a:r>
              <a:rPr lang="fr-FR" sz="1600" dirty="0" smtClean="0">
                <a:cs typeface="Times New Roman" pitchFamily="18" charset="0"/>
              </a:rPr>
              <a:t>      </a:t>
            </a:r>
            <a:r>
              <a:rPr lang="fr-FR" sz="1600" b="1" u="sng" dirty="0" smtClean="0">
                <a:cs typeface="Times New Roman" pitchFamily="18" charset="0"/>
              </a:rPr>
              <a:t>Total recettes:   2128,38 €</a:t>
            </a:r>
          </a:p>
          <a:p>
            <a:pPr eaLnBrk="1" hangingPunct="1">
              <a:buNone/>
            </a:pPr>
            <a:r>
              <a:rPr lang="fr-FR" sz="1400" b="1" dirty="0" smtClean="0">
                <a:cs typeface="Times New Roman" pitchFamily="18" charset="0"/>
              </a:rPr>
              <a:t>	</a:t>
            </a:r>
            <a:r>
              <a:rPr lang="fr-FR" sz="1400" b="1" u="sng" dirty="0" smtClean="0">
                <a:cs typeface="Times New Roman" pitchFamily="18" charset="0"/>
              </a:rPr>
              <a:t>Dépenses</a:t>
            </a:r>
          </a:p>
          <a:p>
            <a:pPr indent="374650" eaLnBrk="1" hangingPunct="1">
              <a:buFont typeface="Arial" charset="0"/>
              <a:buNone/>
            </a:pPr>
            <a:r>
              <a:rPr lang="fr-FR" sz="1300" dirty="0" smtClean="0">
                <a:cs typeface="Times New Roman" pitchFamily="18" charset="0"/>
              </a:rPr>
              <a:t>	Assurances GMF………………………………………….……………….…………………..….110,20 €</a:t>
            </a:r>
            <a:br>
              <a:rPr lang="fr-FR" sz="1300" dirty="0" smtClean="0">
                <a:cs typeface="Times New Roman" pitchFamily="18" charset="0"/>
              </a:rPr>
            </a:br>
            <a:r>
              <a:rPr lang="fr-FR" sz="1300" dirty="0" smtClean="0">
                <a:cs typeface="Times New Roman" pitchFamily="18" charset="0"/>
              </a:rPr>
              <a:t>	Achat pour les AG 2016.………………………………….…………………………....……… 57,92 €</a:t>
            </a:r>
            <a:br>
              <a:rPr lang="fr-FR" sz="1300" dirty="0" smtClean="0">
                <a:cs typeface="Times New Roman" pitchFamily="18" charset="0"/>
              </a:rPr>
            </a:br>
            <a:r>
              <a:rPr lang="fr-FR" sz="1300" dirty="0" smtClean="0">
                <a:cs typeface="Times New Roman" pitchFamily="18" charset="0"/>
              </a:rPr>
              <a:t>	Achats pour Repas Picard……………………..………..…………………………………… 778,24 €</a:t>
            </a:r>
            <a:r>
              <a:rPr lang="fr-FR" sz="1300" dirty="0">
                <a:cs typeface="Times New Roman" pitchFamily="18" charset="0"/>
              </a:rPr>
              <a:t/>
            </a:r>
            <a:br>
              <a:rPr lang="fr-FR" sz="1300" dirty="0">
                <a:cs typeface="Times New Roman" pitchFamily="18" charset="0"/>
              </a:rPr>
            </a:br>
            <a:r>
              <a:rPr lang="fr-FR" sz="1300" dirty="0" smtClean="0">
                <a:cs typeface="Times New Roman" pitchFamily="18" charset="0"/>
              </a:rPr>
              <a:t>	Site LCPA –suppression publicité et changement nom de domaine..…..…  95,00 €</a:t>
            </a:r>
            <a:br>
              <a:rPr lang="fr-FR" sz="1300" dirty="0" smtClean="0">
                <a:cs typeface="Times New Roman" pitchFamily="18" charset="0"/>
              </a:rPr>
            </a:br>
            <a:r>
              <a:rPr lang="fr-FR" sz="1300" dirty="0" smtClean="0">
                <a:cs typeface="Times New Roman" pitchFamily="18" charset="0"/>
              </a:rPr>
              <a:t>	Divers (timbres, bureautique, frais La Poste et analyse EUROFINS CC)..… 637,08 €</a:t>
            </a:r>
            <a:br>
              <a:rPr lang="fr-FR" sz="1300" dirty="0" smtClean="0">
                <a:cs typeface="Times New Roman" pitchFamily="18" charset="0"/>
              </a:rPr>
            </a:br>
            <a:r>
              <a:rPr lang="fr-FR" sz="1300" dirty="0" smtClean="0">
                <a:cs typeface="Times New Roman" pitchFamily="18" charset="0"/>
              </a:rPr>
              <a:t>	Adhésions autres associations (SPPEF, AMPF, ASPV)……………………..……….  70,00 €</a:t>
            </a:r>
            <a:br>
              <a:rPr lang="fr-FR" sz="1300" dirty="0" smtClean="0">
                <a:cs typeface="Times New Roman" pitchFamily="18" charset="0"/>
              </a:rPr>
            </a:br>
            <a:r>
              <a:rPr lang="fr-FR" sz="1300" dirty="0" smtClean="0">
                <a:cs typeface="Times New Roman" pitchFamily="18" charset="0"/>
              </a:rPr>
              <a:t>	Achat affiches SGC CONCEPT pour « les rencontres  du Crotoy…….………….192,00 €</a:t>
            </a:r>
          </a:p>
          <a:p>
            <a:pPr indent="374650" eaLnBrk="1" hangingPunct="1">
              <a:buFont typeface="Arial" charset="0"/>
              <a:buNone/>
            </a:pPr>
            <a:r>
              <a:rPr lang="fr-FR" sz="1400" dirty="0" smtClean="0">
                <a:cs typeface="Times New Roman" pitchFamily="18" charset="0"/>
              </a:rPr>
              <a:t>						</a:t>
            </a:r>
            <a:r>
              <a:rPr lang="fr-FR" sz="1600" dirty="0" smtClean="0">
                <a:cs typeface="Times New Roman" pitchFamily="18" charset="0"/>
              </a:rPr>
              <a:t>     </a:t>
            </a:r>
            <a:r>
              <a:rPr lang="fr-FR" sz="1600" b="1" u="sng" dirty="0" smtClean="0">
                <a:cs typeface="Times New Roman" pitchFamily="18" charset="0"/>
              </a:rPr>
              <a:t>Total dépenses:   1940,44 €</a:t>
            </a:r>
          </a:p>
          <a:p>
            <a:pPr indent="374650" eaLnBrk="1" hangingPunct="1">
              <a:buFont typeface="Arial" charset="0"/>
              <a:buNone/>
            </a:pPr>
            <a:r>
              <a:rPr lang="fr-FR" sz="2000" b="1" dirty="0">
                <a:cs typeface="Times New Roman" pitchFamily="18" charset="0"/>
              </a:rPr>
              <a:t> </a:t>
            </a:r>
            <a:r>
              <a:rPr lang="fr-FR" sz="2000" b="1" dirty="0" smtClean="0">
                <a:cs typeface="Times New Roman" pitchFamily="18" charset="0"/>
              </a:rPr>
              <a:t>     </a:t>
            </a:r>
            <a:r>
              <a:rPr lang="fr-FR" sz="2000" b="1" u="sng" dirty="0" smtClean="0">
                <a:cs typeface="Times New Roman" pitchFamily="18" charset="0"/>
              </a:rPr>
              <a:t>RESULTAT 2018 EXCEDENT DE 187,94 €</a:t>
            </a:r>
          </a:p>
          <a:p>
            <a:pPr indent="374650" eaLnBrk="1" hangingPunct="1">
              <a:buNone/>
            </a:pPr>
            <a:r>
              <a:rPr lang="fr-FR" sz="1400" b="1" dirty="0">
                <a:cs typeface="Times New Roman" pitchFamily="18" charset="0"/>
              </a:rPr>
              <a:t/>
            </a:r>
            <a:br>
              <a:rPr lang="fr-FR" sz="1400" b="1" dirty="0">
                <a:cs typeface="Times New Roman" pitchFamily="18" charset="0"/>
              </a:rPr>
            </a:br>
            <a:r>
              <a:rPr lang="fr-FR" sz="1400" b="1" u="sng" dirty="0" smtClean="0">
                <a:cs typeface="Times New Roman" pitchFamily="18" charset="0"/>
              </a:rPr>
              <a:t>Avoir au 31 décembre 2018 sur :</a:t>
            </a:r>
          </a:p>
          <a:p>
            <a:pPr indent="374650" eaLnBrk="1" hangingPunct="1">
              <a:buNone/>
            </a:pPr>
            <a:r>
              <a:rPr lang="fr-FR" sz="1400" b="1" dirty="0" smtClean="0">
                <a:cs typeface="Times New Roman" pitchFamily="18" charset="0"/>
              </a:rPr>
              <a:t>	- Compte courant </a:t>
            </a:r>
            <a:r>
              <a:rPr lang="fr-FR" sz="1400" dirty="0" smtClean="0">
                <a:cs typeface="Times New Roman" pitchFamily="18" charset="0"/>
              </a:rPr>
              <a:t>……………………………………..……………………...……………………………. </a:t>
            </a:r>
            <a:r>
              <a:rPr lang="fr-FR" sz="1400" b="1" dirty="0" smtClean="0">
                <a:cs typeface="Times New Roman" pitchFamily="18" charset="0"/>
              </a:rPr>
              <a:t>+</a:t>
            </a:r>
            <a:r>
              <a:rPr lang="fr-FR" sz="1400" dirty="0" smtClean="0">
                <a:cs typeface="Times New Roman" pitchFamily="18" charset="0"/>
              </a:rPr>
              <a:t> </a:t>
            </a:r>
            <a:r>
              <a:rPr lang="fr-FR" sz="1400" b="1" dirty="0" smtClean="0">
                <a:cs typeface="Times New Roman" pitchFamily="18" charset="0"/>
              </a:rPr>
              <a:t>227,83 € </a:t>
            </a:r>
            <a:br>
              <a:rPr lang="fr-FR" sz="1400" b="1" dirty="0" smtClean="0">
                <a:cs typeface="Times New Roman" pitchFamily="18" charset="0"/>
              </a:rPr>
            </a:br>
            <a:r>
              <a:rPr lang="fr-FR" sz="1400" b="1" dirty="0" smtClean="0">
                <a:cs typeface="Times New Roman" pitchFamily="18" charset="0"/>
              </a:rPr>
              <a:t>         	- Compte numéraire</a:t>
            </a:r>
            <a:r>
              <a:rPr lang="fr-FR" sz="1400" dirty="0" smtClean="0">
                <a:cs typeface="Times New Roman" pitchFamily="18" charset="0"/>
              </a:rPr>
              <a:t>................................................................................................ </a:t>
            </a:r>
            <a:r>
              <a:rPr lang="fr-FR" sz="1400" b="1" dirty="0" smtClean="0">
                <a:cs typeface="Times New Roman" pitchFamily="18" charset="0"/>
              </a:rPr>
              <a:t>+ 67,39 €</a:t>
            </a:r>
            <a:br>
              <a:rPr lang="fr-FR" sz="1400" b="1" dirty="0" smtClean="0">
                <a:cs typeface="Times New Roman" pitchFamily="18" charset="0"/>
              </a:rPr>
            </a:br>
            <a:r>
              <a:rPr lang="fr-FR" sz="1400" b="1" dirty="0">
                <a:cs typeface="Times New Roman" pitchFamily="18" charset="0"/>
              </a:rPr>
              <a:t>	</a:t>
            </a:r>
            <a:r>
              <a:rPr lang="fr-FR" sz="1400" b="1" dirty="0" smtClean="0">
                <a:cs typeface="Times New Roman" pitchFamily="18" charset="0"/>
              </a:rPr>
              <a:t>- Livret A + intérêts</a:t>
            </a:r>
            <a:r>
              <a:rPr lang="fr-FR" sz="1400" dirty="0" smtClean="0">
                <a:cs typeface="Times New Roman" pitchFamily="18" charset="0"/>
              </a:rPr>
              <a:t>…………………………………………………..……………………………………. </a:t>
            </a:r>
            <a:r>
              <a:rPr lang="fr-FR" sz="1400" b="1" dirty="0" smtClean="0">
                <a:cs typeface="Times New Roman" pitchFamily="18" charset="0"/>
              </a:rPr>
              <a:t>+ 3875,75 €</a:t>
            </a:r>
          </a:p>
          <a:p>
            <a:pPr indent="374650" eaLnBrk="1" hangingPunct="1">
              <a:buFont typeface="Arial" charset="0"/>
              <a:buNone/>
            </a:pPr>
            <a:r>
              <a:rPr lang="fr-FR" sz="800" b="1" dirty="0">
                <a:cs typeface="Times New Roman" pitchFamily="18" charset="0"/>
              </a:rPr>
              <a:t/>
            </a:r>
            <a:br>
              <a:rPr lang="fr-FR" sz="800" b="1" dirty="0">
                <a:cs typeface="Times New Roman" pitchFamily="18" charset="0"/>
              </a:rPr>
            </a:br>
            <a:r>
              <a:rPr lang="fr-FR" sz="1600" b="1" u="sng" dirty="0" smtClean="0">
                <a:cs typeface="Times New Roman" pitchFamily="18" charset="0"/>
              </a:rPr>
              <a:t>Bilan financier au 31 décembre 2018</a:t>
            </a:r>
            <a:r>
              <a:rPr lang="fr-FR" sz="1600" dirty="0" smtClean="0">
                <a:cs typeface="Times New Roman" pitchFamily="18" charset="0"/>
              </a:rPr>
              <a:t>…………………….……………….……….….…… </a:t>
            </a:r>
            <a:r>
              <a:rPr lang="fr-FR" sz="1800" b="1" dirty="0" smtClean="0">
                <a:cs typeface="Times New Roman" pitchFamily="18" charset="0"/>
              </a:rPr>
              <a:t>+ 4170,97 €</a:t>
            </a:r>
          </a:p>
          <a:p>
            <a:pPr indent="374650" eaLnBrk="1" hangingPunct="1">
              <a:buFont typeface="Arial" charset="0"/>
              <a:buNone/>
            </a:pPr>
            <a:r>
              <a:rPr lang="fr-FR" sz="1600" dirty="0" smtClean="0">
                <a:cs typeface="Times New Roman" pitchFamily="18" charset="0"/>
              </a:rPr>
              <a:t>					</a:t>
            </a:r>
          </a:p>
        </p:txBody>
      </p:sp>
      <p:sp>
        <p:nvSpPr>
          <p:cNvPr id="5" name="Titre 1"/>
          <p:cNvSpPr txBox="1">
            <a:spLocks/>
          </p:cNvSpPr>
          <p:nvPr/>
        </p:nvSpPr>
        <p:spPr bwMode="auto">
          <a:xfrm>
            <a:off x="428625" y="259626"/>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pPr>
              <a:defRPr/>
            </a:pPr>
            <a:fld id="{DEE1EA5F-FBEA-424E-B890-0F17CBDE500E}" type="slidenum">
              <a:rPr lang="fr-FR" smtClean="0"/>
              <a:pPr>
                <a:defRPr/>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57158" y="357166"/>
            <a:ext cx="8280000" cy="642942"/>
          </a:xfr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eaLnBrk="1" hangingPunct="1">
              <a:defRPr/>
            </a:pP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2800" b="1"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D1D8B7FD-B286-438D-8593-DC1539972300}" type="slidenum">
              <a:rPr lang="fr-FR" smtClean="0"/>
              <a:pPr>
                <a:defRPr/>
              </a:pPr>
              <a:t>2</a:t>
            </a:fld>
            <a:endParaRPr lang="fr-FR"/>
          </a:p>
        </p:txBody>
      </p:sp>
      <p:sp>
        <p:nvSpPr>
          <p:cNvPr id="6" name="Espace réservé du contenu 2"/>
          <p:cNvSpPr>
            <a:spLocks noGrp="1"/>
          </p:cNvSpPr>
          <p:nvPr>
            <p:ph idx="1"/>
          </p:nvPr>
        </p:nvSpPr>
        <p:spPr>
          <a:xfrm>
            <a:off x="467544" y="1196752"/>
            <a:ext cx="8229600" cy="5256584"/>
          </a:xfrm>
        </p:spPr>
        <p:txBody>
          <a:bodyPr/>
          <a:lstStyle/>
          <a:p>
            <a:pPr marL="0" indent="0" algn="ctr" eaLnBrk="1" hangingPunct="1">
              <a:buNone/>
            </a:pPr>
            <a:r>
              <a:rPr lang="fr-FR" sz="1400" b="1" u="sng" dirty="0"/>
              <a:t>RAPPORT MORAL - ASSEMBLEE GENERALE DU SAMEDI  16 MARS 2019</a:t>
            </a:r>
          </a:p>
          <a:p>
            <a:pPr>
              <a:buNone/>
            </a:pPr>
            <a:endParaRPr lang="fr-FR" sz="800" dirty="0"/>
          </a:p>
          <a:p>
            <a:pPr>
              <a:buNone/>
            </a:pPr>
            <a:r>
              <a:rPr lang="fr-FR" sz="1400" dirty="0">
                <a:ln w="0"/>
                <a:effectLst>
                  <a:outerShdw blurRad="38100" dist="19050" dir="2700000" algn="tl" rotWithShape="0">
                    <a:schemeClr val="dk1">
                      <a:alpha val="40000"/>
                    </a:schemeClr>
                  </a:outerShdw>
                </a:effectLst>
              </a:rPr>
              <a:t>Mesdames, Messieurs, Chers amis et adhérents</a:t>
            </a:r>
            <a:r>
              <a:rPr lang="fr-FR" sz="1400" dirty="0"/>
              <a:t>,</a:t>
            </a:r>
          </a:p>
          <a:p>
            <a:pPr marL="0" indent="0" algn="just">
              <a:buNone/>
            </a:pPr>
            <a:r>
              <a:rPr lang="fr-FR" sz="1400" dirty="0"/>
              <a:t>Nous voici réunis pour notre assemblée générale annuelle 2019 : la 7</a:t>
            </a:r>
            <a:r>
              <a:rPr lang="fr-FR" sz="1400" baseline="30000" dirty="0"/>
              <a:t>eme</a:t>
            </a:r>
            <a:r>
              <a:rPr lang="fr-FR" sz="1400" dirty="0"/>
              <a:t> édition depuis la création de notre association en décembre 2012.  </a:t>
            </a:r>
            <a:endParaRPr lang="fr-FR" sz="800" dirty="0" smtClean="0"/>
          </a:p>
          <a:p>
            <a:pPr marL="0" indent="0" algn="just">
              <a:buNone/>
            </a:pPr>
            <a:endParaRPr lang="fr-FR" sz="1400" dirty="0"/>
          </a:p>
          <a:p>
            <a:pPr marL="0" indent="0" algn="just">
              <a:buNone/>
            </a:pPr>
            <a:r>
              <a:rPr lang="fr-FR" sz="1400" dirty="0"/>
              <a:t>Nous tenons tout d’abord à vous remercier de votre présence. Vous témoignez ainsi de l’intérêt que vous portez à nos activités et au développement de notre association.  </a:t>
            </a:r>
          </a:p>
          <a:p>
            <a:pPr marL="0" indent="0" algn="just">
              <a:buNone/>
            </a:pPr>
            <a:r>
              <a:rPr lang="fr-FR" sz="1400" dirty="0"/>
              <a:t> </a:t>
            </a:r>
          </a:p>
          <a:p>
            <a:pPr marL="0" indent="0" algn="just">
              <a:buNone/>
            </a:pPr>
            <a:r>
              <a:rPr lang="fr-FR" sz="1400" dirty="0"/>
              <a:t>Nous remercions, Mme le Maire du Crotoy, pour le prêt de la salle « Colette » et la mise à disposition du matériel.</a:t>
            </a:r>
          </a:p>
          <a:p>
            <a:pPr marL="0" indent="0">
              <a:buNone/>
            </a:pPr>
            <a:endParaRPr lang="fr-FR" sz="1400" dirty="0"/>
          </a:p>
          <a:p>
            <a:pPr marL="0" indent="0">
              <a:buNone/>
            </a:pPr>
            <a:r>
              <a:rPr lang="fr-FR" sz="1400" dirty="0"/>
              <a:t>LCPA compte aujourd’hui </a:t>
            </a:r>
            <a:r>
              <a:rPr lang="fr-FR" sz="1400" b="1" dirty="0" smtClean="0"/>
              <a:t>127 </a:t>
            </a:r>
            <a:r>
              <a:rPr lang="fr-FR" sz="1400" b="1" dirty="0"/>
              <a:t>adhérents  </a:t>
            </a:r>
            <a:r>
              <a:rPr lang="fr-FR" sz="1400" dirty="0"/>
              <a:t>dont </a:t>
            </a:r>
            <a:r>
              <a:rPr lang="fr-FR" sz="1400" b="1" dirty="0" smtClean="0"/>
              <a:t>76 </a:t>
            </a:r>
            <a:r>
              <a:rPr lang="fr-FR" sz="1400" b="1" dirty="0"/>
              <a:t>adhérents </a:t>
            </a:r>
            <a:r>
              <a:rPr lang="fr-FR" sz="1400" dirty="0"/>
              <a:t>à jour de leur cotisation, venant d’horizons divers : </a:t>
            </a:r>
          </a:p>
          <a:p>
            <a:pPr lvl="1" algn="just"/>
            <a:r>
              <a:rPr lang="fr-FR" sz="1400" dirty="0"/>
              <a:t>52 % de Crotellois / Saint-Firminois</a:t>
            </a:r>
          </a:p>
          <a:p>
            <a:pPr lvl="1" algn="just"/>
            <a:r>
              <a:rPr lang="fr-FR" sz="1400" dirty="0"/>
              <a:t>34 % de résidents secondaires au Crotoy</a:t>
            </a:r>
          </a:p>
          <a:p>
            <a:pPr lvl="1" algn="just"/>
            <a:r>
              <a:rPr lang="fr-FR" sz="1400" dirty="0"/>
              <a:t>13 % sont des adhérents (es) extérieurs au Crotoy (dont hors de France: Belgique, Allemagne) </a:t>
            </a:r>
          </a:p>
          <a:p>
            <a:pPr marL="0" indent="0" algn="just">
              <a:buNone/>
            </a:pPr>
            <a:r>
              <a:rPr lang="fr-FR" sz="1400" dirty="0"/>
              <a:t>       	  et au niveau de la mixité, il y a 54 % de femmes et 46 % d’hommes.</a:t>
            </a:r>
          </a:p>
          <a:p>
            <a:pPr marL="0" indent="0" algn="just">
              <a:buNone/>
            </a:pPr>
            <a:r>
              <a:rPr lang="fr-FR" sz="1400" dirty="0"/>
              <a:t/>
            </a:r>
            <a:br>
              <a:rPr lang="fr-FR" sz="1400" dirty="0"/>
            </a:br>
            <a:r>
              <a:rPr lang="fr-FR" sz="1400" dirty="0"/>
              <a:t>Le Conseil d’administration s’est réuni 7 fois en 2018 et 2 fois en 2019</a:t>
            </a:r>
          </a:p>
          <a:p>
            <a:pPr marL="0" indent="0" algn="just">
              <a:buNone/>
            </a:pPr>
            <a:r>
              <a:rPr lang="fr-FR" sz="1400" dirty="0"/>
              <a:t>Notre </a:t>
            </a:r>
            <a:r>
              <a:rPr lang="fr-FR" sz="1400" b="1" dirty="0"/>
              <a:t>site internet LCPA </a:t>
            </a:r>
            <a:r>
              <a:rPr lang="fr-FR" sz="1400" dirty="0"/>
              <a:t>est</a:t>
            </a:r>
            <a:r>
              <a:rPr lang="fr-FR" sz="1400" b="1" dirty="0"/>
              <a:t> </a:t>
            </a:r>
            <a:r>
              <a:rPr lang="fr-FR" sz="1400" dirty="0"/>
              <a:t>régulièrement mis à jour. Il a reçu </a:t>
            </a:r>
            <a:r>
              <a:rPr lang="fr-FR" sz="1400" b="1" dirty="0" smtClean="0"/>
              <a:t>51 055 </a:t>
            </a:r>
            <a:r>
              <a:rPr lang="fr-FR" sz="1400" b="1" dirty="0"/>
              <a:t>visites </a:t>
            </a:r>
            <a:r>
              <a:rPr lang="fr-FR" sz="1400" dirty="0"/>
              <a:t>soit un peu plus de </a:t>
            </a:r>
            <a:r>
              <a:rPr lang="fr-FR" sz="1400" dirty="0" smtClean="0"/>
              <a:t>60 </a:t>
            </a:r>
            <a:r>
              <a:rPr lang="fr-FR" sz="1400" dirty="0"/>
              <a:t>visites / </a:t>
            </a:r>
            <a:r>
              <a:rPr lang="fr-FR" sz="1400" dirty="0" smtClean="0"/>
              <a:t>jour </a:t>
            </a:r>
            <a:r>
              <a:rPr lang="fr-FR" sz="1400" dirty="0"/>
              <a:t>ou </a:t>
            </a:r>
            <a:r>
              <a:rPr lang="fr-FR" sz="1400" dirty="0" smtClean="0"/>
              <a:t>environ 21 000 </a:t>
            </a:r>
            <a:r>
              <a:rPr lang="fr-FR" sz="1400" dirty="0"/>
              <a:t>visites sur une année. LCPA intéresse un très large public, bien au-delà de ses </a:t>
            </a:r>
            <a:r>
              <a:rPr lang="fr-FR" sz="1400" dirty="0" smtClean="0"/>
              <a:t>adhérents.</a:t>
            </a:r>
            <a:endParaRPr lang="fr-FR" sz="1400" dirty="0"/>
          </a:p>
          <a:p>
            <a:pPr marL="0" indent="0" algn="just">
              <a:buNone/>
            </a:pPr>
            <a:r>
              <a:rPr lang="fr-FR" sz="1300" dirty="0"/>
              <a:t/>
            </a:r>
            <a:br>
              <a:rPr lang="fr-FR" sz="1300" dirty="0"/>
            </a:br>
            <a:endParaRPr lang="fr-FR" sz="1300" dirty="0"/>
          </a:p>
          <a:p>
            <a:pPr marL="0" indent="0" algn="just">
              <a:buNone/>
            </a:pPr>
            <a:endParaRPr lang="fr-FR" sz="1300" dirty="0"/>
          </a:p>
          <a:p>
            <a:endParaRPr lang="fr-FR" sz="1300" dirty="0"/>
          </a:p>
          <a:p>
            <a:pPr marL="0" indent="0">
              <a:buNone/>
            </a:pPr>
            <a:r>
              <a:rPr lang="fr-FR" sz="1300" dirty="0"/>
              <a:t/>
            </a:r>
            <a:br>
              <a:rPr lang="fr-FR" sz="1300" dirty="0"/>
            </a:br>
            <a:r>
              <a:rPr lang="fr-FR" sz="1300" dirty="0"/>
              <a:t/>
            </a:r>
            <a:br>
              <a:rPr lang="fr-FR" sz="1300" dirty="0"/>
            </a:br>
            <a:r>
              <a:rPr lang="fr-FR" sz="1300" dirty="0"/>
              <a:t/>
            </a:r>
            <a:br>
              <a:rPr lang="fr-FR" sz="1300" dirty="0"/>
            </a:br>
            <a:r>
              <a:rPr lang="fr-FR" sz="1300" dirty="0"/>
              <a:t/>
            </a:r>
            <a:br>
              <a:rPr lang="fr-FR" sz="1300" dirty="0"/>
            </a:br>
            <a:r>
              <a:rPr lang="fr-FR" sz="1300" dirty="0"/>
              <a:t/>
            </a:r>
            <a:br>
              <a:rPr lang="fr-FR" sz="1300" dirty="0"/>
            </a:br>
            <a:endParaRPr lang="fr-FR" sz="1300" dirty="0"/>
          </a:p>
          <a:p>
            <a:pPr marL="0" indent="0">
              <a:buNone/>
            </a:pPr>
            <a:r>
              <a:rPr lang="fr-FR" sz="1400" dirty="0"/>
              <a:t/>
            </a:r>
            <a:br>
              <a:rPr lang="fr-FR" sz="1400" dirty="0"/>
            </a:br>
            <a:r>
              <a:rPr lang="fr-FR" sz="1400" dirty="0"/>
              <a:t/>
            </a:r>
            <a:br>
              <a:rPr lang="fr-FR" sz="1400" dirty="0"/>
            </a:br>
            <a:r>
              <a:rPr lang="fr-FR" sz="1400" dirty="0"/>
              <a:t/>
            </a:r>
            <a:br>
              <a:rPr lang="fr-FR" sz="1400" dirty="0"/>
            </a:br>
            <a:endParaRPr lang="fr-FR" sz="1400" dirty="0"/>
          </a:p>
          <a:p>
            <a:pPr marL="0" indent="0">
              <a:buNone/>
            </a:pPr>
            <a:r>
              <a:rPr lang="fr-FR" sz="1200" dirty="0"/>
              <a:t/>
            </a:r>
            <a:br>
              <a:rPr lang="fr-FR" sz="1200" dirty="0"/>
            </a:br>
            <a:endParaRPr lang="fr-FR" sz="1200" dirty="0"/>
          </a:p>
          <a:p>
            <a:pPr marL="0" indent="0">
              <a:buNone/>
            </a:pPr>
            <a:r>
              <a:rPr lang="fr-FR" sz="1200" dirty="0"/>
              <a:t/>
            </a:r>
            <a:br>
              <a:rPr lang="fr-FR" sz="1200" dirty="0"/>
            </a:br>
            <a:endParaRPr lang="fr-FR" sz="1200" b="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contenu 2"/>
          <p:cNvSpPr>
            <a:spLocks noGrp="1"/>
          </p:cNvSpPr>
          <p:nvPr>
            <p:ph idx="1"/>
          </p:nvPr>
        </p:nvSpPr>
        <p:spPr>
          <a:xfrm>
            <a:off x="453796" y="1196752"/>
            <a:ext cx="8229600" cy="5184576"/>
          </a:xfrm>
        </p:spPr>
        <p:txBody>
          <a:bodyPr/>
          <a:lstStyle/>
          <a:p>
            <a:pPr marL="0" indent="0" algn="ctr" eaLnBrk="1" hangingPunct="1">
              <a:buNone/>
            </a:pPr>
            <a:r>
              <a:rPr lang="fr-FR" sz="1800" b="1" u="sng" dirty="0" smtClean="0">
                <a:cs typeface="Times New Roman" pitchFamily="18" charset="0"/>
              </a:rPr>
              <a:t>COMPTE PREVISIONNEL 2019</a:t>
            </a:r>
          </a:p>
          <a:p>
            <a:pPr marL="0" indent="0" algn="ctr" eaLnBrk="1" hangingPunct="1">
              <a:buNone/>
            </a:pPr>
            <a:endParaRPr lang="fr-FR" sz="1800" b="1" u="sng" dirty="0">
              <a:cs typeface="Times New Roman" pitchFamily="18" charset="0"/>
            </a:endParaRPr>
          </a:p>
          <a:p>
            <a:pPr marL="0" indent="0" eaLnBrk="1" hangingPunct="1">
              <a:buNone/>
            </a:pPr>
            <a:r>
              <a:rPr lang="fr-FR" sz="1800" b="1" u="sng" dirty="0" smtClean="0">
                <a:cs typeface="Times New Roman" pitchFamily="18" charset="0"/>
              </a:rPr>
              <a:t>1) Cotisations 2019</a:t>
            </a:r>
          </a:p>
          <a:p>
            <a:pPr marL="0" indent="0" eaLnBrk="1" hangingPunct="1">
              <a:buNone/>
            </a:pPr>
            <a:r>
              <a:rPr lang="fr-FR" sz="1400" dirty="0">
                <a:cs typeface="Times New Roman" pitchFamily="18" charset="0"/>
              </a:rPr>
              <a:t>Proposition </a:t>
            </a:r>
            <a:r>
              <a:rPr lang="fr-FR" sz="1400" dirty="0" smtClean="0">
                <a:cs typeface="Times New Roman" pitchFamily="18" charset="0"/>
              </a:rPr>
              <a:t>soumise </a:t>
            </a:r>
            <a:r>
              <a:rPr lang="fr-FR" sz="1400" dirty="0">
                <a:cs typeface="Times New Roman" pitchFamily="18" charset="0"/>
              </a:rPr>
              <a:t>au vote </a:t>
            </a:r>
            <a:r>
              <a:rPr lang="fr-FR" sz="1400" dirty="0" smtClean="0">
                <a:cs typeface="Times New Roman" pitchFamily="18" charset="0"/>
              </a:rPr>
              <a:t>de reconduire le vote de l’AG 2018</a:t>
            </a:r>
            <a:endParaRPr lang="fr-FR" sz="1400" dirty="0">
              <a:cs typeface="Times New Roman" pitchFamily="18" charset="0"/>
            </a:endParaRPr>
          </a:p>
          <a:p>
            <a:pPr lvl="1" eaLnBrk="1" hangingPunct="1"/>
            <a:r>
              <a:rPr lang="fr-FR" sz="1400" dirty="0">
                <a:cs typeface="Times New Roman" pitchFamily="18" charset="0"/>
              </a:rPr>
              <a:t>Cotisation annuelle (adhésion ou renouvellement pour une personne: </a:t>
            </a:r>
            <a:r>
              <a:rPr lang="fr-FR" sz="1400" b="1" dirty="0">
                <a:cs typeface="Times New Roman" pitchFamily="18" charset="0"/>
              </a:rPr>
              <a:t>10 euros</a:t>
            </a:r>
          </a:p>
          <a:p>
            <a:pPr lvl="1" eaLnBrk="1" hangingPunct="1"/>
            <a:r>
              <a:rPr lang="fr-FR" sz="1400" dirty="0">
                <a:cs typeface="Times New Roman" pitchFamily="18" charset="0"/>
              </a:rPr>
              <a:t>Cotisation annuelle pour une famille de 3 personnes ou plus : </a:t>
            </a:r>
            <a:r>
              <a:rPr lang="fr-FR" sz="1400" b="1" dirty="0">
                <a:cs typeface="Times New Roman" pitchFamily="18" charset="0"/>
              </a:rPr>
              <a:t>25 </a:t>
            </a:r>
            <a:r>
              <a:rPr lang="fr-FR" sz="1400" b="1" dirty="0" smtClean="0">
                <a:cs typeface="Times New Roman" pitchFamily="18" charset="0"/>
              </a:rPr>
              <a:t>euros</a:t>
            </a:r>
          </a:p>
          <a:p>
            <a:pPr eaLnBrk="1" hangingPunct="1"/>
            <a:endParaRPr lang="fr-FR" sz="1800" b="1" u="sng" dirty="0" smtClean="0">
              <a:cs typeface="Times New Roman" pitchFamily="18" charset="0"/>
            </a:endParaRPr>
          </a:p>
          <a:p>
            <a:pPr marL="0" indent="0" eaLnBrk="1" hangingPunct="1">
              <a:buNone/>
            </a:pPr>
            <a:r>
              <a:rPr lang="fr-FR" sz="1800" b="1" u="sng" dirty="0" smtClean="0">
                <a:cs typeface="Times New Roman" pitchFamily="18" charset="0"/>
              </a:rPr>
              <a:t>2) Dépenses </a:t>
            </a:r>
            <a:r>
              <a:rPr lang="fr-FR" sz="1800" b="1" dirty="0" smtClean="0">
                <a:cs typeface="Times New Roman" pitchFamily="18" charset="0"/>
              </a:rPr>
              <a:t/>
            </a:r>
            <a:br>
              <a:rPr lang="fr-FR" sz="1800" b="1" dirty="0" smtClean="0">
                <a:cs typeface="Times New Roman" pitchFamily="18" charset="0"/>
              </a:rPr>
            </a:br>
            <a:r>
              <a:rPr lang="fr-FR" sz="1800" b="1" dirty="0" smtClean="0">
                <a:cs typeface="Times New Roman" pitchFamily="18" charset="0"/>
              </a:rPr>
              <a:t>	</a:t>
            </a:r>
            <a:r>
              <a:rPr lang="fr-FR" sz="1400" dirty="0" smtClean="0">
                <a:cs typeface="Times New Roman" pitchFamily="18" charset="0"/>
              </a:rPr>
              <a:t>Fonctionnement: 500 euros</a:t>
            </a:r>
          </a:p>
          <a:p>
            <a:pPr marL="457200" lvl="1" indent="0" eaLnBrk="1" hangingPunct="1">
              <a:buNone/>
            </a:pPr>
            <a:r>
              <a:rPr lang="fr-FR" sz="1400" dirty="0" smtClean="0">
                <a:cs typeface="Times New Roman" pitchFamily="18" charset="0"/>
              </a:rPr>
              <a:t>	Repas Picard : </a:t>
            </a:r>
            <a:r>
              <a:rPr lang="fr-FR" sz="1400" dirty="0">
                <a:cs typeface="Times New Roman" pitchFamily="18" charset="0"/>
              </a:rPr>
              <a:t>7</a:t>
            </a:r>
            <a:r>
              <a:rPr lang="fr-FR" sz="1400" dirty="0" smtClean="0">
                <a:cs typeface="Times New Roman" pitchFamily="18" charset="0"/>
              </a:rPr>
              <a:t>00  euros</a:t>
            </a:r>
          </a:p>
          <a:p>
            <a:pPr marL="457200" lvl="1" indent="0" eaLnBrk="1" hangingPunct="1">
              <a:buNone/>
            </a:pPr>
            <a:r>
              <a:rPr lang="fr-FR" sz="1400" dirty="0" smtClean="0">
                <a:cs typeface="Times New Roman" pitchFamily="18" charset="0"/>
              </a:rPr>
              <a:t>	Analyse EUROFINS Centre Conchylicole : 800 euros</a:t>
            </a:r>
            <a:br>
              <a:rPr lang="fr-FR" sz="1400" dirty="0" smtClean="0">
                <a:cs typeface="Times New Roman" pitchFamily="18" charset="0"/>
              </a:rPr>
            </a:br>
            <a:r>
              <a:rPr lang="fr-FR" sz="1400" dirty="0" smtClean="0">
                <a:cs typeface="Times New Roman" pitchFamily="18" charset="0"/>
              </a:rPr>
              <a:t>  </a:t>
            </a:r>
            <a:r>
              <a:rPr lang="fr-FR" sz="1400" dirty="0">
                <a:cs typeface="Times New Roman" pitchFamily="18" charset="0"/>
              </a:rPr>
              <a:t>	</a:t>
            </a:r>
            <a:r>
              <a:rPr lang="fr-FR" sz="1400" dirty="0" smtClean="0">
                <a:cs typeface="Times New Roman" pitchFamily="18" charset="0"/>
              </a:rPr>
              <a:t>					</a:t>
            </a:r>
            <a:r>
              <a:rPr lang="fr-FR" sz="1600" b="1" dirty="0" smtClean="0">
                <a:cs typeface="Times New Roman" pitchFamily="18" charset="0"/>
              </a:rPr>
              <a:t>Soit 2000 euros</a:t>
            </a:r>
            <a:r>
              <a:rPr lang="fr-FR" sz="1800" dirty="0" smtClean="0">
                <a:cs typeface="Times New Roman" pitchFamily="18" charset="0"/>
              </a:rPr>
              <a:t/>
            </a:r>
            <a:br>
              <a:rPr lang="fr-FR" sz="1800" dirty="0" smtClean="0">
                <a:cs typeface="Times New Roman" pitchFamily="18" charset="0"/>
              </a:rPr>
            </a:br>
            <a:endParaRPr lang="fr-FR" sz="1800" b="1" u="sng" dirty="0">
              <a:cs typeface="Times New Roman" pitchFamily="18" charset="0"/>
            </a:endParaRPr>
          </a:p>
          <a:p>
            <a:pPr marL="0" indent="0" eaLnBrk="1" hangingPunct="1">
              <a:buNone/>
            </a:pPr>
            <a:r>
              <a:rPr lang="fr-FR" sz="1800" b="1" u="sng" dirty="0" smtClean="0">
                <a:cs typeface="Times New Roman" pitchFamily="18" charset="0"/>
              </a:rPr>
              <a:t>3) Recettes </a:t>
            </a:r>
            <a:r>
              <a:rPr lang="fr-FR" sz="1800" b="1" dirty="0" smtClean="0">
                <a:cs typeface="Times New Roman" pitchFamily="18" charset="0"/>
              </a:rPr>
              <a:t/>
            </a:r>
            <a:br>
              <a:rPr lang="fr-FR" sz="1800" b="1" dirty="0" smtClean="0">
                <a:cs typeface="Times New Roman" pitchFamily="18" charset="0"/>
              </a:rPr>
            </a:br>
            <a:r>
              <a:rPr lang="fr-FR" sz="1800" b="1" dirty="0" smtClean="0">
                <a:cs typeface="Times New Roman" pitchFamily="18" charset="0"/>
              </a:rPr>
              <a:t>	</a:t>
            </a:r>
            <a:r>
              <a:rPr lang="fr-FR" sz="1400" dirty="0" smtClean="0">
                <a:cs typeface="Times New Roman" pitchFamily="18" charset="0"/>
              </a:rPr>
              <a:t>Adhésions: 1100 euros</a:t>
            </a:r>
            <a:br>
              <a:rPr lang="fr-FR" sz="1400" dirty="0" smtClean="0">
                <a:cs typeface="Times New Roman" pitchFamily="18" charset="0"/>
              </a:rPr>
            </a:br>
            <a:r>
              <a:rPr lang="fr-FR" sz="1400" dirty="0" smtClean="0">
                <a:cs typeface="Times New Roman" pitchFamily="18" charset="0"/>
              </a:rPr>
              <a:t>	Repas picard: </a:t>
            </a:r>
            <a:r>
              <a:rPr lang="fr-FR" sz="1400" dirty="0">
                <a:cs typeface="Times New Roman" pitchFamily="18" charset="0"/>
              </a:rPr>
              <a:t>9</a:t>
            </a:r>
            <a:r>
              <a:rPr lang="fr-FR" sz="1400" dirty="0" smtClean="0">
                <a:cs typeface="Times New Roman" pitchFamily="18" charset="0"/>
              </a:rPr>
              <a:t>00 euros				</a:t>
            </a:r>
            <a:r>
              <a:rPr lang="fr-FR" sz="1600" b="1" dirty="0" smtClean="0">
                <a:cs typeface="Times New Roman" pitchFamily="18" charset="0"/>
              </a:rPr>
              <a:t>Soit 2000 euros</a:t>
            </a:r>
            <a:endParaRPr lang="fr-FR" sz="1600" b="1" dirty="0">
              <a:cs typeface="Times New Roman" pitchFamily="18" charset="0"/>
            </a:endParaRPr>
          </a:p>
          <a:p>
            <a:pPr marL="0" indent="0" algn="ctr" eaLnBrk="1" hangingPunct="1">
              <a:buNone/>
            </a:pPr>
            <a:endParaRPr lang="fr-FR" sz="1800" b="1" u="sng" dirty="0">
              <a:cs typeface="Times New Roman" pitchFamily="18" charset="0"/>
            </a:endParaRPr>
          </a:p>
          <a:p>
            <a:pPr marL="0" indent="0" algn="ctr" eaLnBrk="1" hangingPunct="1">
              <a:buNone/>
            </a:pPr>
            <a:endParaRPr lang="fr-FR" sz="1800" b="1" u="sng" dirty="0">
              <a:solidFill>
                <a:srgbClr val="FF0000"/>
              </a:solidFill>
              <a:cs typeface="Times New Roman" pitchFamily="18" charset="0"/>
            </a:endParaRPr>
          </a:p>
          <a:p>
            <a:pPr eaLnBrk="1" hangingPunct="1"/>
            <a:endParaRPr lang="fr-FR" dirty="0" smtClean="0"/>
          </a:p>
        </p:txBody>
      </p:sp>
      <p:sp>
        <p:nvSpPr>
          <p:cNvPr id="4" name="Espace réservé du numéro de diapositive 3"/>
          <p:cNvSpPr>
            <a:spLocks noGrp="1"/>
          </p:cNvSpPr>
          <p:nvPr>
            <p:ph type="sldNum" sz="quarter" idx="12"/>
          </p:nvPr>
        </p:nvSpPr>
        <p:spPr/>
        <p:txBody>
          <a:bodyPr/>
          <a:lstStyle/>
          <a:p>
            <a:pPr>
              <a:defRPr/>
            </a:pPr>
            <a:fld id="{2E83D59C-B5F6-489A-A6A4-921F3644AAF5}" type="slidenum">
              <a:rPr lang="fr-FR" smtClean="0"/>
              <a:pPr>
                <a:defRPr/>
              </a:pPr>
              <a:t>20</a:t>
            </a:fld>
            <a:endParaRPr lang="fr-FR"/>
          </a:p>
        </p:txBody>
      </p:sp>
      <p:sp>
        <p:nvSpPr>
          <p:cNvPr id="5" name="Titre 1"/>
          <p:cNvSpPr txBox="1">
            <a:spLocks/>
          </p:cNvSpPr>
          <p:nvPr/>
        </p:nvSpPr>
        <p:spPr bwMode="auto">
          <a:xfrm>
            <a:off x="428596" y="357166"/>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a:t>
            </a:r>
            <a:r>
              <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tique</a:t>
            </a:r>
            <a:endPar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4061048"/>
          </a:xfrm>
        </p:spPr>
        <p:txBody>
          <a:bodyPr anchor="ctr"/>
          <a:lstStyle/>
          <a:p>
            <a:pPr marL="0" indent="0" algn="ctr">
              <a:buNone/>
            </a:pPr>
            <a:r>
              <a:rPr lang="fr-FR" b="1" dirty="0" smtClean="0"/>
              <a:t>LES PROJETS DE LCPA POUR 2019</a:t>
            </a:r>
            <a:endParaRPr lang="fr-FR" b="1"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21</a:t>
            </a:fld>
            <a:endParaRPr lang="fr-FR"/>
          </a:p>
        </p:txBody>
      </p:sp>
      <p:sp>
        <p:nvSpPr>
          <p:cNvPr id="5" name="Titre 1"/>
          <p:cNvSpPr txBox="1">
            <a:spLocks noGrp="1"/>
          </p:cNvSpPr>
          <p:nvPr>
            <p:ph type="title"/>
          </p:nvPr>
        </p:nvSpPr>
        <p:spPr bwMode="auto">
          <a:xfrm>
            <a:off x="457200" y="274638"/>
            <a:ext cx="8229600" cy="868346"/>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406715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3671" y="980728"/>
            <a:ext cx="8229600" cy="5688632"/>
          </a:xfrm>
        </p:spPr>
        <p:txBody>
          <a:bodyPr/>
          <a:lstStyle/>
          <a:p>
            <a:pPr>
              <a:buNone/>
            </a:pPr>
            <a:endParaRPr lang="fr-FR" sz="800" dirty="0" smtClean="0"/>
          </a:p>
          <a:p>
            <a:pPr>
              <a:buNone/>
            </a:pPr>
            <a:endParaRPr lang="fr-FR" sz="800"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22</a:t>
            </a:fld>
            <a:endParaRPr lang="fr-FR"/>
          </a:p>
        </p:txBody>
      </p:sp>
      <p:sp>
        <p:nvSpPr>
          <p:cNvPr id="5" name="Titre 1"/>
          <p:cNvSpPr txBox="1">
            <a:spLocks noGrp="1"/>
          </p:cNvSpPr>
          <p:nvPr>
            <p:ph type="title"/>
          </p:nvPr>
        </p:nvSpPr>
        <p:spPr bwMode="auto">
          <a:xfrm>
            <a:off x="457200" y="274638"/>
            <a:ext cx="8229600" cy="72547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2" name="Rectangle 1"/>
          <p:cNvSpPr/>
          <p:nvPr/>
        </p:nvSpPr>
        <p:spPr>
          <a:xfrm>
            <a:off x="800571" y="1137280"/>
            <a:ext cx="7659861" cy="5663089"/>
          </a:xfrm>
          <a:prstGeom prst="rect">
            <a:avLst/>
          </a:prstGeom>
        </p:spPr>
        <p:txBody>
          <a:bodyPr wrap="square">
            <a:spAutoFit/>
          </a:bodyPr>
          <a:lstStyle/>
          <a:p>
            <a:pPr algn="ctr"/>
            <a:r>
              <a:rPr lang="fr-FR" sz="2000" b="1" dirty="0">
                <a:latin typeface="+mn-lt"/>
              </a:rPr>
              <a:t>Actions de LCPA </a:t>
            </a:r>
            <a:r>
              <a:rPr lang="fr-FR" sz="2000" b="1" dirty="0" smtClean="0">
                <a:latin typeface="+mn-lt"/>
              </a:rPr>
              <a:t>pour </a:t>
            </a:r>
            <a:r>
              <a:rPr lang="fr-FR" sz="2000" b="1" dirty="0">
                <a:latin typeface="+mn-lt"/>
              </a:rPr>
              <a:t>l’année </a:t>
            </a:r>
            <a:r>
              <a:rPr lang="fr-FR" sz="2000" b="1" dirty="0" smtClean="0">
                <a:latin typeface="+mn-lt"/>
              </a:rPr>
              <a:t>2019</a:t>
            </a:r>
            <a:endParaRPr lang="fr-FR" sz="2000" dirty="0">
              <a:latin typeface="+mn-lt"/>
            </a:endParaRPr>
          </a:p>
          <a:p>
            <a:r>
              <a:rPr lang="fr-FR" dirty="0"/>
              <a:t> </a:t>
            </a:r>
            <a:endParaRPr lang="fr-FR" dirty="0" smtClean="0"/>
          </a:p>
          <a:p>
            <a:r>
              <a:rPr lang="fr-FR" b="1" dirty="0" smtClean="0">
                <a:latin typeface="+mn-lt"/>
              </a:rPr>
              <a:t>Le </a:t>
            </a:r>
            <a:r>
              <a:rPr lang="fr-FR" b="1" dirty="0">
                <a:latin typeface="+mn-lt"/>
              </a:rPr>
              <a:t>c</a:t>
            </a:r>
            <a:r>
              <a:rPr lang="fr-FR" b="1" dirty="0" smtClean="0">
                <a:latin typeface="+mn-lt"/>
              </a:rPr>
              <a:t>entre conchylicole du Crotoy</a:t>
            </a:r>
          </a:p>
          <a:p>
            <a:endParaRPr lang="fr-FR" sz="1300" dirty="0">
              <a:latin typeface="+mn-lt"/>
            </a:endParaRPr>
          </a:p>
          <a:p>
            <a:r>
              <a:rPr lang="fr-FR" b="1" dirty="0" smtClean="0">
                <a:latin typeface="+mn-lt"/>
              </a:rPr>
              <a:t>Le Plan de Prévention des risques naturels</a:t>
            </a:r>
          </a:p>
          <a:p>
            <a:endParaRPr lang="fr-FR" sz="1300" dirty="0">
              <a:latin typeface="+mn-lt"/>
            </a:endParaRPr>
          </a:p>
          <a:p>
            <a:endParaRPr lang="fr-FR" sz="800" dirty="0" smtClean="0">
              <a:latin typeface="+mn-lt"/>
            </a:endParaRPr>
          </a:p>
          <a:p>
            <a:r>
              <a:rPr lang="fr-FR" b="1" dirty="0" smtClean="0">
                <a:latin typeface="+mn-lt"/>
              </a:rPr>
              <a:t>Maisons </a:t>
            </a:r>
            <a:r>
              <a:rPr lang="fr-FR" b="1" dirty="0">
                <a:latin typeface="+mn-lt"/>
              </a:rPr>
              <a:t>en déshérence ou </a:t>
            </a:r>
            <a:r>
              <a:rPr lang="fr-FR" b="1" dirty="0" smtClean="0">
                <a:latin typeface="+mn-lt"/>
              </a:rPr>
              <a:t>abandonnées</a:t>
            </a:r>
          </a:p>
          <a:p>
            <a:endParaRPr lang="fr-FR" b="1" dirty="0">
              <a:latin typeface="+mn-lt"/>
            </a:endParaRPr>
          </a:p>
          <a:p>
            <a:r>
              <a:rPr lang="fr-FR" b="1" dirty="0" smtClean="0">
                <a:latin typeface="+mn-lt"/>
              </a:rPr>
              <a:t>Suite de l’inscription à l’inventaire des monuments historiques de l’église du Crotoy</a:t>
            </a:r>
          </a:p>
          <a:p>
            <a:endParaRPr lang="fr-FR" b="1" dirty="0">
              <a:latin typeface="+mn-lt"/>
            </a:endParaRPr>
          </a:p>
          <a:p>
            <a:r>
              <a:rPr lang="fr-FR" b="1" dirty="0">
                <a:latin typeface="+mn-lt"/>
              </a:rPr>
              <a:t>la réouverture de la base nautique de Saint Firmin</a:t>
            </a:r>
          </a:p>
          <a:p>
            <a:endParaRPr lang="fr-FR" b="1" dirty="0" smtClean="0">
              <a:solidFill>
                <a:srgbClr val="FF0000"/>
              </a:solidFill>
            </a:endParaRPr>
          </a:p>
          <a:p>
            <a:r>
              <a:rPr lang="fr-FR" sz="1600" b="1" dirty="0" smtClean="0">
                <a:solidFill>
                  <a:srgbClr val="FF0000"/>
                </a:solidFill>
              </a:rPr>
              <a:t>Nouveau dossier à suivre:</a:t>
            </a:r>
          </a:p>
          <a:p>
            <a:r>
              <a:rPr lang="fr-FR" sz="1600" b="1" dirty="0" smtClean="0">
                <a:solidFill>
                  <a:srgbClr val="FF0000"/>
                </a:solidFill>
              </a:rPr>
              <a:t>L’achat </a:t>
            </a:r>
            <a:r>
              <a:rPr lang="fr-FR" sz="1600" b="1" dirty="0">
                <a:solidFill>
                  <a:srgbClr val="FF0000"/>
                </a:solidFill>
              </a:rPr>
              <a:t>du terrain « Les Embruns » situé sur la digue jules Noiret par un promoteur</a:t>
            </a:r>
          </a:p>
          <a:p>
            <a:endParaRPr lang="fr-FR" sz="2800" b="1" dirty="0"/>
          </a:p>
          <a:p>
            <a:endParaRPr lang="fr-FR" b="1" dirty="0">
              <a:latin typeface="+mn-lt"/>
            </a:endParaRPr>
          </a:p>
          <a:p>
            <a:endParaRPr lang="fr-FR" sz="1400" dirty="0">
              <a:latin typeface="+mn-lt"/>
            </a:endParaRPr>
          </a:p>
          <a:p>
            <a:endParaRPr lang="fr-FR" sz="2000" b="1" dirty="0" smtClean="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contenu 2"/>
          <p:cNvSpPr>
            <a:spLocks noGrp="1"/>
          </p:cNvSpPr>
          <p:nvPr>
            <p:ph idx="1"/>
          </p:nvPr>
        </p:nvSpPr>
        <p:spPr/>
        <p:txBody>
          <a:bodyPr/>
          <a:lstStyle/>
          <a:p>
            <a:pPr eaLnBrk="1" hangingPunct="1"/>
            <a:endParaRPr lang="fr-FR" dirty="0" smtClean="0"/>
          </a:p>
          <a:p>
            <a:pPr marL="0" indent="0" eaLnBrk="1" hangingPunct="1">
              <a:buNone/>
            </a:pPr>
            <a:endParaRPr lang="fr-FR" dirty="0" smtClean="0"/>
          </a:p>
          <a:p>
            <a:pPr algn="ctr" eaLnBrk="1" hangingPunct="1">
              <a:buFont typeface="Arial" charset="0"/>
              <a:buNone/>
            </a:pPr>
            <a:r>
              <a:rPr lang="fr-FR" sz="3600" b="1" dirty="0" smtClean="0">
                <a:cs typeface="Times New Roman" pitchFamily="18" charset="0"/>
              </a:rPr>
              <a:t>Le nouveau conseil d’administration</a:t>
            </a:r>
          </a:p>
          <a:p>
            <a:pPr algn="ctr" eaLnBrk="1" hangingPunct="1">
              <a:buFont typeface="Arial" charset="0"/>
              <a:buNone/>
            </a:pPr>
            <a:endParaRPr lang="fr-FR" sz="3600" b="1" dirty="0">
              <a:cs typeface="Times New Roman" pitchFamily="18" charset="0"/>
            </a:endParaRPr>
          </a:p>
          <a:p>
            <a:pPr algn="ctr" eaLnBrk="1" hangingPunct="1">
              <a:buFont typeface="Arial" charset="0"/>
              <a:buNone/>
            </a:pPr>
            <a:r>
              <a:rPr lang="fr-FR" sz="3600" b="1" dirty="0" smtClean="0">
                <a:cs typeface="Times New Roman" pitchFamily="18" charset="0"/>
              </a:rPr>
              <a:t>Vote des adhérents</a:t>
            </a:r>
          </a:p>
        </p:txBody>
      </p:sp>
      <p:sp>
        <p:nvSpPr>
          <p:cNvPr id="4" name="Espace réservé du numéro de diapositive 3"/>
          <p:cNvSpPr>
            <a:spLocks noGrp="1"/>
          </p:cNvSpPr>
          <p:nvPr>
            <p:ph type="sldNum" sz="quarter" idx="12"/>
          </p:nvPr>
        </p:nvSpPr>
        <p:spPr/>
        <p:txBody>
          <a:bodyPr/>
          <a:lstStyle/>
          <a:p>
            <a:pPr>
              <a:defRPr/>
            </a:pPr>
            <a:fld id="{2E83D59C-B5F6-489A-A6A4-921F3644AAF5}" type="slidenum">
              <a:rPr lang="fr-FR" smtClean="0"/>
              <a:pPr>
                <a:defRPr/>
              </a:pPr>
              <a:t>23</a:t>
            </a:fld>
            <a:endParaRPr lang="fr-FR"/>
          </a:p>
        </p:txBody>
      </p:sp>
      <p:sp>
        <p:nvSpPr>
          <p:cNvPr id="5" name="Titre 1"/>
          <p:cNvSpPr txBox="1">
            <a:spLocks/>
          </p:cNvSpPr>
          <p:nvPr/>
        </p:nvSpPr>
        <p:spPr bwMode="auto">
          <a:xfrm>
            <a:off x="428596" y="357166"/>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a:t>
            </a:r>
            <a:r>
              <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tique</a:t>
            </a:r>
            <a:endPar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663971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25"/>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18435" name="Espace réservé du contenu 2"/>
          <p:cNvSpPr>
            <a:spLocks noGrp="1"/>
          </p:cNvSpPr>
          <p:nvPr>
            <p:ph idx="1"/>
          </p:nvPr>
        </p:nvSpPr>
        <p:spPr>
          <a:xfrm>
            <a:off x="550435" y="1196752"/>
            <a:ext cx="8158190" cy="5112568"/>
          </a:xfrm>
        </p:spPr>
        <p:txBody>
          <a:bodyPr/>
          <a:lstStyle/>
          <a:p>
            <a:pPr marL="0" indent="0">
              <a:buNone/>
            </a:pPr>
            <a:r>
              <a:rPr lang="fr-FR" sz="1600" b="1" dirty="0" smtClean="0"/>
              <a:t>RAPPEL: L’assemblée générale du 17 mars 2018 a élu les </a:t>
            </a:r>
            <a:r>
              <a:rPr lang="fr-FR" sz="1600" b="1" dirty="0"/>
              <a:t>9</a:t>
            </a:r>
            <a:r>
              <a:rPr lang="fr-FR" sz="1600" b="1" dirty="0" smtClean="0"/>
              <a:t> membres du  conseil d’administration  qui a élu à son tour le bureau suivant:</a:t>
            </a:r>
          </a:p>
          <a:p>
            <a:pPr marL="0" indent="0">
              <a:buNone/>
            </a:pPr>
            <a:endParaRPr lang="fr-FR" sz="800" b="1" i="1" u="sng" dirty="0" smtClean="0"/>
          </a:p>
          <a:p>
            <a:pPr marL="542925" indent="-180975" eaLnBrk="1" hangingPunct="1"/>
            <a:r>
              <a:rPr lang="fr-FR" sz="1400" dirty="0" smtClean="0"/>
              <a:t>Jean-Claude Steil - Retraité – Président *</a:t>
            </a:r>
          </a:p>
          <a:p>
            <a:pPr marL="542925" indent="-180975" eaLnBrk="1" hangingPunct="1"/>
            <a:r>
              <a:rPr lang="fr-FR" sz="1400" dirty="0"/>
              <a:t>Annie Jacques - Conservateur du patrimoine – Vice </a:t>
            </a:r>
            <a:r>
              <a:rPr lang="fr-FR" sz="1400" dirty="0" smtClean="0"/>
              <a:t>Présidente *</a:t>
            </a:r>
          </a:p>
          <a:p>
            <a:pPr marL="542925" indent="-180975" eaLnBrk="1" hangingPunct="1"/>
            <a:r>
              <a:rPr lang="fr-FR" sz="1400" dirty="0"/>
              <a:t>Charles Chapron – Retraité – Vice Président </a:t>
            </a:r>
            <a:r>
              <a:rPr lang="fr-FR" sz="1400" dirty="0" smtClean="0"/>
              <a:t>*</a:t>
            </a:r>
          </a:p>
          <a:p>
            <a:pPr marL="542925" indent="-180975" eaLnBrk="1" hangingPunct="1"/>
            <a:r>
              <a:rPr lang="fr-FR" sz="1400" dirty="0"/>
              <a:t>Yves Delamotte – Retraité - Trésorier </a:t>
            </a:r>
            <a:r>
              <a:rPr lang="fr-FR" sz="1400" dirty="0" smtClean="0"/>
              <a:t>*</a:t>
            </a:r>
          </a:p>
          <a:p>
            <a:pPr marL="542925" indent="-180975" eaLnBrk="1" hangingPunct="1"/>
            <a:r>
              <a:rPr lang="fr-FR" sz="1400" dirty="0" smtClean="0"/>
              <a:t>Jean-Claude </a:t>
            </a:r>
            <a:r>
              <a:rPr lang="fr-FR" sz="1400" dirty="0"/>
              <a:t>Chamaillard – Retraité – Secrétaire général </a:t>
            </a:r>
            <a:r>
              <a:rPr lang="fr-FR" sz="1400" dirty="0" smtClean="0"/>
              <a:t>*</a:t>
            </a:r>
          </a:p>
          <a:p>
            <a:pPr marL="542925" indent="-180975"/>
            <a:r>
              <a:rPr lang="fr-FR" sz="1400" dirty="0" smtClean="0"/>
              <a:t>Lucette Delaby – Retraitée *</a:t>
            </a:r>
          </a:p>
          <a:p>
            <a:pPr marL="542925" indent="-180975"/>
            <a:r>
              <a:rPr lang="fr-FR" sz="1400" dirty="0" smtClean="0"/>
              <a:t>Cyril </a:t>
            </a:r>
            <a:r>
              <a:rPr lang="fr-FR" sz="1400" dirty="0"/>
              <a:t>Goerens – Expert comptable – Commissaire aux comptes </a:t>
            </a:r>
            <a:r>
              <a:rPr lang="fr-FR" sz="1400" dirty="0" smtClean="0"/>
              <a:t>*</a:t>
            </a:r>
          </a:p>
          <a:p>
            <a:pPr marL="542925" indent="-180975"/>
            <a:r>
              <a:rPr lang="fr-FR" sz="1400" dirty="0" smtClean="0"/>
              <a:t>Daniel Convain – Retraité *</a:t>
            </a:r>
          </a:p>
          <a:p>
            <a:pPr marL="542925" indent="-180975"/>
            <a:r>
              <a:rPr lang="fr-FR" sz="1400" dirty="0"/>
              <a:t>M. Michel </a:t>
            </a:r>
            <a:r>
              <a:rPr lang="fr-FR" sz="1400" dirty="0" smtClean="0"/>
              <a:t>Delahaye – Retraité </a:t>
            </a:r>
          </a:p>
          <a:p>
            <a:pPr marL="361950" indent="0">
              <a:buNone/>
            </a:pPr>
            <a:r>
              <a:rPr lang="fr-FR" sz="1300" dirty="0" smtClean="0"/>
              <a:t/>
            </a:r>
            <a:br>
              <a:rPr lang="fr-FR" sz="1300" dirty="0" smtClean="0"/>
            </a:br>
            <a:r>
              <a:rPr lang="fr-FR" sz="1300" dirty="0" smtClean="0"/>
              <a:t/>
            </a:r>
            <a:br>
              <a:rPr lang="fr-FR" sz="1300" dirty="0" smtClean="0"/>
            </a:br>
            <a:endParaRPr lang="fr-FR" sz="1300" dirty="0" smtClean="0"/>
          </a:p>
          <a:p>
            <a:pPr marL="361950" indent="0">
              <a:buNone/>
            </a:pPr>
            <a:r>
              <a:rPr lang="fr-FR" sz="1300" dirty="0" smtClean="0"/>
              <a:t>* Membres du bureau sortant</a:t>
            </a:r>
            <a:endParaRPr lang="fr-FR" sz="1300" dirty="0"/>
          </a:p>
          <a:p>
            <a:pPr marL="361950" indent="0">
              <a:buNone/>
            </a:pPr>
            <a:endParaRPr lang="fr-FR" sz="1600" dirty="0" smtClean="0"/>
          </a:p>
          <a:p>
            <a:pPr marL="542925" indent="-180975"/>
            <a:endParaRPr lang="fr-FR" sz="1400" dirty="0" smtClean="0"/>
          </a:p>
          <a:p>
            <a:pPr marL="0" indent="0">
              <a:buNone/>
            </a:pPr>
            <a:endParaRPr lang="fr-FR" sz="1400" dirty="0" smtClean="0"/>
          </a:p>
          <a:p>
            <a:pPr eaLnBrk="1" hangingPunct="1">
              <a:buNone/>
            </a:pPr>
            <a:endParaRPr lang="fr-FR" sz="1200" dirty="0" smtClean="0"/>
          </a:p>
        </p:txBody>
      </p:sp>
      <p:sp>
        <p:nvSpPr>
          <p:cNvPr id="4" name="Espace réservé du numéro de diapositive 3"/>
          <p:cNvSpPr>
            <a:spLocks noGrp="1"/>
          </p:cNvSpPr>
          <p:nvPr>
            <p:ph type="sldNum" sz="quarter" idx="12"/>
          </p:nvPr>
        </p:nvSpPr>
        <p:spPr/>
        <p:txBody>
          <a:bodyPr/>
          <a:lstStyle/>
          <a:p>
            <a:pPr>
              <a:defRPr/>
            </a:pPr>
            <a:fld id="{6B7325D6-26C1-4626-8A94-9CD3C3050686}" type="slidenum">
              <a:rPr lang="fr-FR" smtClean="0"/>
              <a:pPr>
                <a:defRPr/>
              </a:pPr>
              <a:t>24</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25"/>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18435" name="Espace réservé du contenu 2"/>
          <p:cNvSpPr>
            <a:spLocks noGrp="1"/>
          </p:cNvSpPr>
          <p:nvPr>
            <p:ph idx="1"/>
          </p:nvPr>
        </p:nvSpPr>
        <p:spPr>
          <a:xfrm>
            <a:off x="683568" y="1052736"/>
            <a:ext cx="7943877" cy="5544616"/>
          </a:xfrm>
        </p:spPr>
        <p:txBody>
          <a:bodyPr/>
          <a:lstStyle/>
          <a:p>
            <a:pPr marL="0" indent="0">
              <a:buNone/>
            </a:pPr>
            <a:r>
              <a:rPr lang="fr-FR" sz="1600" b="1" dirty="0" smtClean="0"/>
              <a:t/>
            </a:r>
            <a:br>
              <a:rPr lang="fr-FR" sz="1600" b="1" dirty="0" smtClean="0"/>
            </a:br>
            <a:r>
              <a:rPr lang="fr-FR" sz="1600" b="1" dirty="0" smtClean="0"/>
              <a:t>L’assemblée générale du 16 mars 2019, en délibération, décide de la composition du conseil d’administration comme suit: </a:t>
            </a:r>
          </a:p>
          <a:p>
            <a:pPr>
              <a:buNone/>
            </a:pPr>
            <a:r>
              <a:rPr lang="fr-FR" sz="1600" b="1" dirty="0" smtClean="0"/>
              <a:t>	</a:t>
            </a:r>
            <a:br>
              <a:rPr lang="fr-FR" sz="1600" b="1" dirty="0" smtClean="0"/>
            </a:br>
            <a:r>
              <a:rPr lang="fr-FR" sz="1400" b="1" dirty="0" smtClean="0"/>
              <a:t>8 administrateurs sortants se représentent</a:t>
            </a:r>
            <a:endParaRPr lang="fr-FR" sz="1400" dirty="0" smtClean="0"/>
          </a:p>
          <a:p>
            <a:pPr marL="542925" indent="-180975"/>
            <a:r>
              <a:rPr lang="fr-FR" sz="1400" dirty="0" smtClean="0"/>
              <a:t>Jean-Claude </a:t>
            </a:r>
            <a:r>
              <a:rPr lang="fr-FR" sz="1400" dirty="0"/>
              <a:t>Steil - Retraité – Président *</a:t>
            </a:r>
          </a:p>
          <a:p>
            <a:pPr marL="542925" indent="-180975"/>
            <a:r>
              <a:rPr lang="fr-FR" sz="1400" dirty="0"/>
              <a:t>Annie Jacques  - Conservateur du patrimoine – Vice Présidente </a:t>
            </a:r>
            <a:r>
              <a:rPr lang="fr-FR" sz="1400" dirty="0" smtClean="0"/>
              <a:t>sortante</a:t>
            </a:r>
            <a:endParaRPr lang="fr-FR" sz="1400" dirty="0"/>
          </a:p>
          <a:p>
            <a:pPr marL="542925" indent="-180975"/>
            <a:r>
              <a:rPr lang="fr-FR" sz="1400" dirty="0" smtClean="0"/>
              <a:t>Charles </a:t>
            </a:r>
            <a:r>
              <a:rPr lang="fr-FR" sz="1400" dirty="0"/>
              <a:t>Chapron – Retraité – Vice Président </a:t>
            </a:r>
            <a:r>
              <a:rPr lang="fr-FR" sz="1400" dirty="0" smtClean="0"/>
              <a:t>sortant</a:t>
            </a:r>
          </a:p>
          <a:p>
            <a:pPr marL="542925" indent="-180975"/>
            <a:r>
              <a:rPr lang="fr-FR" sz="1400" dirty="0" smtClean="0"/>
              <a:t>Jean-Claude Chamaillard – Retraité – Secrétaire général sortant</a:t>
            </a:r>
          </a:p>
          <a:p>
            <a:pPr marL="542925" indent="-180975"/>
            <a:r>
              <a:rPr lang="fr-FR" sz="1400" dirty="0" smtClean="0"/>
              <a:t>Yves Delamotte – Retraité audiovisuel – Trésorier</a:t>
            </a:r>
            <a:endParaRPr lang="fr-FR" sz="1400" dirty="0"/>
          </a:p>
          <a:p>
            <a:pPr marL="542925" indent="-180975"/>
            <a:r>
              <a:rPr lang="fr-FR" sz="1400" dirty="0" smtClean="0"/>
              <a:t>Daniel Convain – Retraité</a:t>
            </a:r>
            <a:endParaRPr lang="fr-FR" sz="1400" dirty="0"/>
          </a:p>
          <a:p>
            <a:pPr marL="542925" indent="-180975"/>
            <a:r>
              <a:rPr lang="fr-FR" sz="1400" dirty="0" smtClean="0"/>
              <a:t>Cyril Goerens</a:t>
            </a:r>
            <a:r>
              <a:rPr lang="fr-FR" sz="1400" dirty="0"/>
              <a:t> </a:t>
            </a:r>
            <a:r>
              <a:rPr lang="fr-FR" sz="1400" dirty="0" smtClean="0"/>
              <a:t>– Expert comptable – Commissaire aux comptes</a:t>
            </a:r>
          </a:p>
          <a:p>
            <a:pPr marL="542925" indent="-180975"/>
            <a:r>
              <a:rPr lang="fr-FR" sz="1400" dirty="0"/>
              <a:t>Michel Delahaye</a:t>
            </a:r>
            <a:endParaRPr lang="fr-FR" sz="1400" dirty="0" smtClean="0"/>
          </a:p>
          <a:p>
            <a:pPr marL="361950" indent="0">
              <a:buNone/>
            </a:pPr>
            <a:endParaRPr lang="fr-FR" sz="800" b="1" dirty="0" smtClean="0">
              <a:solidFill>
                <a:srgbClr val="FF0000"/>
              </a:solidFill>
            </a:endParaRPr>
          </a:p>
          <a:p>
            <a:pPr marL="361950" indent="0">
              <a:buNone/>
            </a:pPr>
            <a:r>
              <a:rPr lang="fr-FR" sz="1600" b="1" dirty="0" smtClean="0">
                <a:solidFill>
                  <a:srgbClr val="FF0000"/>
                </a:solidFill>
              </a:rPr>
              <a:t>Nous n’avons pas eu de candidature suite à notre appel dans la convocation. </a:t>
            </a:r>
          </a:p>
          <a:p>
            <a:pPr marL="361950" indent="0">
              <a:buNone/>
            </a:pPr>
            <a:r>
              <a:rPr lang="fr-FR" sz="1600" b="1" dirty="0" smtClean="0">
                <a:solidFill>
                  <a:srgbClr val="FF0000"/>
                </a:solidFill>
              </a:rPr>
              <a:t>Nous proposons de reconduire l’ancien CA</a:t>
            </a:r>
          </a:p>
          <a:p>
            <a:pPr marL="361950" indent="0">
              <a:buNone/>
            </a:pPr>
            <a:endParaRPr lang="fr-FR" sz="800" dirty="0"/>
          </a:p>
          <a:p>
            <a:pPr marL="361950" indent="0">
              <a:buNone/>
            </a:pPr>
            <a:r>
              <a:rPr lang="fr-FR" sz="1300" dirty="0" smtClean="0"/>
              <a:t/>
            </a:r>
            <a:br>
              <a:rPr lang="fr-FR" sz="1300" dirty="0" smtClean="0"/>
            </a:br>
            <a:r>
              <a:rPr lang="fr-FR" sz="1300" dirty="0" smtClean="0"/>
              <a:t>Le </a:t>
            </a:r>
            <a:r>
              <a:rPr lang="fr-FR" sz="1300" dirty="0"/>
              <a:t>Nouveau conseil d’administration se réunira après l’AG pour élire le nouveau bureau</a:t>
            </a:r>
          </a:p>
          <a:p>
            <a:pPr marL="361950" indent="0">
              <a:buNone/>
            </a:pPr>
            <a:endParaRPr lang="fr-FR" sz="1300" dirty="0"/>
          </a:p>
          <a:p>
            <a:pPr marL="542925" indent="-180975"/>
            <a:endParaRPr lang="fr-FR" sz="1400" b="1" dirty="0"/>
          </a:p>
          <a:p>
            <a:pPr marL="542925" indent="-180975"/>
            <a:endParaRPr lang="fr-FR" sz="1400" dirty="0" smtClean="0"/>
          </a:p>
          <a:p>
            <a:pPr marL="542925" indent="-180975">
              <a:buNone/>
            </a:pPr>
            <a:r>
              <a:rPr lang="fr-FR" sz="1400" dirty="0" smtClean="0"/>
              <a:t/>
            </a:r>
            <a:br>
              <a:rPr lang="fr-FR" sz="1400" dirty="0" smtClean="0"/>
            </a:br>
            <a:r>
              <a:rPr lang="fr-FR" sz="1400" dirty="0" smtClean="0"/>
              <a:t/>
            </a:r>
            <a:br>
              <a:rPr lang="fr-FR" sz="1400" dirty="0" smtClean="0"/>
            </a:br>
            <a:endParaRPr lang="fr-FR" sz="1400" dirty="0" smtClean="0"/>
          </a:p>
          <a:p>
            <a:pPr>
              <a:buNone/>
            </a:pPr>
            <a:endParaRPr lang="fr-FR" sz="1400" dirty="0" smtClean="0"/>
          </a:p>
        </p:txBody>
      </p:sp>
      <p:sp>
        <p:nvSpPr>
          <p:cNvPr id="4" name="Espace réservé du numéro de diapositive 3"/>
          <p:cNvSpPr>
            <a:spLocks noGrp="1"/>
          </p:cNvSpPr>
          <p:nvPr>
            <p:ph type="sldNum" sz="quarter" idx="12"/>
          </p:nvPr>
        </p:nvSpPr>
        <p:spPr/>
        <p:txBody>
          <a:bodyPr/>
          <a:lstStyle/>
          <a:p>
            <a:pPr>
              <a:defRPr/>
            </a:pPr>
            <a:fld id="{6B7325D6-26C1-4626-8A94-9CD3C3050686}" type="slidenum">
              <a:rPr lang="fr-FR" smtClean="0"/>
              <a:pPr>
                <a:defRPr/>
              </a:pPr>
              <a:t>25</a:t>
            </a:fld>
            <a:endParaRPr lang="fr-FR" dirty="0"/>
          </a:p>
        </p:txBody>
      </p:sp>
      <p:sp>
        <p:nvSpPr>
          <p:cNvPr id="5" name="Titre 1"/>
          <p:cNvSpPr txBox="1">
            <a:spLocks/>
          </p:cNvSpPr>
          <p:nvPr/>
        </p:nvSpPr>
        <p:spPr bwMode="auto">
          <a:xfrm>
            <a:off x="428596" y="285728"/>
            <a:ext cx="8280000" cy="64294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a:t>
            </a:r>
            <a:r>
              <a:rPr kumimoji="0" lang="fr-FR" sz="2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que</a:t>
            </a:r>
            <a:endParaRPr kumimoji="0" lang="fr-FR" sz="2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contenu 2"/>
          <p:cNvSpPr>
            <a:spLocks noGrp="1"/>
          </p:cNvSpPr>
          <p:nvPr>
            <p:ph idx="1"/>
          </p:nvPr>
        </p:nvSpPr>
        <p:spPr>
          <a:xfrm>
            <a:off x="453796" y="1082524"/>
            <a:ext cx="8229600" cy="5382360"/>
          </a:xfrm>
        </p:spPr>
        <p:txBody>
          <a:bodyPr/>
          <a:lstStyle/>
          <a:p>
            <a:pPr algn="ctr" eaLnBrk="1" hangingPunct="1">
              <a:buFont typeface="Arial" charset="0"/>
              <a:buNone/>
            </a:pPr>
            <a:r>
              <a:rPr lang="fr-FR" sz="2000" b="1" dirty="0" smtClean="0">
                <a:cs typeface="Times New Roman" pitchFamily="18" charset="0"/>
              </a:rPr>
              <a:t>Approbation des rapports</a:t>
            </a:r>
          </a:p>
          <a:p>
            <a:pPr eaLnBrk="1" hangingPunct="1">
              <a:buFont typeface="Arial" charset="0"/>
              <a:buNone/>
            </a:pPr>
            <a:endParaRPr lang="fr-FR" sz="800" dirty="0" smtClean="0">
              <a:cs typeface="Times New Roman" pitchFamily="18" charset="0"/>
            </a:endParaRPr>
          </a:p>
          <a:p>
            <a:pPr marL="0" indent="0" eaLnBrk="1" hangingPunct="1">
              <a:buFont typeface="Arial" charset="0"/>
              <a:buNone/>
            </a:pPr>
            <a:r>
              <a:rPr lang="fr-FR" sz="1400" b="1" dirty="0" smtClean="0">
                <a:cs typeface="Times New Roman" pitchFamily="18" charset="0"/>
              </a:rPr>
              <a:t>1 - L’assemblée générale a voté à l’unanimité des adhérents présents lors de l’AG tous les rapports suivants:</a:t>
            </a:r>
          </a:p>
          <a:p>
            <a:pPr marL="0" indent="0" eaLnBrk="1" hangingPunct="1">
              <a:buNone/>
            </a:pPr>
            <a:r>
              <a:rPr lang="fr-FR" sz="1400" dirty="0">
                <a:cs typeface="Times New Roman" pitchFamily="18" charset="0"/>
              </a:rPr>
              <a:t>	</a:t>
            </a:r>
            <a:r>
              <a:rPr lang="fr-FR" sz="1400" dirty="0" smtClean="0">
                <a:cs typeface="Times New Roman" pitchFamily="18" charset="0"/>
              </a:rPr>
              <a:t>- le rapport moral </a:t>
            </a:r>
          </a:p>
          <a:p>
            <a:pPr marL="0" indent="0" eaLnBrk="1" hangingPunct="1">
              <a:buNone/>
            </a:pPr>
            <a:r>
              <a:rPr lang="fr-FR" sz="1400" dirty="0" smtClean="0">
                <a:cs typeface="Times New Roman" pitchFamily="18" charset="0"/>
              </a:rPr>
              <a:t>	- le rapport d’activités 2018</a:t>
            </a:r>
          </a:p>
          <a:p>
            <a:pPr marL="0" indent="0" eaLnBrk="1" hangingPunct="1">
              <a:buNone/>
            </a:pPr>
            <a:r>
              <a:rPr lang="fr-FR" sz="1400" dirty="0" smtClean="0">
                <a:cs typeface="Times New Roman" pitchFamily="18" charset="0"/>
              </a:rPr>
              <a:t>	- les projets pour 2019</a:t>
            </a:r>
          </a:p>
          <a:p>
            <a:pPr marL="0" indent="0" eaLnBrk="1" hangingPunct="1">
              <a:buNone/>
            </a:pPr>
            <a:r>
              <a:rPr lang="fr-FR" sz="1400" dirty="0" smtClean="0">
                <a:cs typeface="Times New Roman" pitchFamily="18" charset="0"/>
              </a:rPr>
              <a:t>	- le rapport financier 2018 et prévisionnel 2019</a:t>
            </a:r>
          </a:p>
          <a:p>
            <a:pPr marL="0" indent="0" eaLnBrk="1" hangingPunct="1">
              <a:buNone/>
            </a:pPr>
            <a:r>
              <a:rPr lang="fr-FR" sz="1400" dirty="0">
                <a:cs typeface="Times New Roman" pitchFamily="18" charset="0"/>
              </a:rPr>
              <a:t>	</a:t>
            </a:r>
            <a:endParaRPr lang="fr-FR" sz="1400" dirty="0" smtClean="0">
              <a:cs typeface="Times New Roman" pitchFamily="18" charset="0"/>
            </a:endParaRPr>
          </a:p>
          <a:p>
            <a:pPr marL="0" indent="0" eaLnBrk="1" hangingPunct="1">
              <a:buFont typeface="Arial" charset="0"/>
              <a:buNone/>
            </a:pPr>
            <a:r>
              <a:rPr lang="fr-FR" sz="1400" b="1" dirty="0" smtClean="0">
                <a:cs typeface="Times New Roman" pitchFamily="18" charset="0"/>
              </a:rPr>
              <a:t>2 - L’assemblée générale a voté à l’unanimité des adhérents présents à l’AG et confirme la composition du conseil d’administration comme suit :</a:t>
            </a:r>
            <a:r>
              <a:rPr lang="fr-FR" sz="1400" dirty="0" smtClean="0"/>
              <a:t> </a:t>
            </a:r>
            <a:endParaRPr lang="fr-FR" sz="1400" dirty="0"/>
          </a:p>
          <a:p>
            <a:pPr marL="542925" indent="-180975"/>
            <a:r>
              <a:rPr lang="fr-FR" sz="1400" dirty="0"/>
              <a:t>Annie Jacques  - Conservateur du </a:t>
            </a:r>
            <a:r>
              <a:rPr lang="fr-FR" sz="1400" dirty="0" smtClean="0"/>
              <a:t>patrimoine</a:t>
            </a:r>
          </a:p>
          <a:p>
            <a:pPr marL="542925" indent="-180975"/>
            <a:r>
              <a:rPr lang="fr-FR" sz="1400" dirty="0" smtClean="0"/>
              <a:t>Jean-Claude </a:t>
            </a:r>
            <a:r>
              <a:rPr lang="fr-FR" sz="1400" dirty="0"/>
              <a:t>Steil – </a:t>
            </a:r>
            <a:r>
              <a:rPr lang="fr-FR" sz="1400" dirty="0" smtClean="0"/>
              <a:t>Retraité</a:t>
            </a:r>
            <a:endParaRPr lang="fr-FR" sz="1400" dirty="0"/>
          </a:p>
          <a:p>
            <a:pPr marL="542925" indent="-180975"/>
            <a:r>
              <a:rPr lang="fr-FR" sz="1400" dirty="0"/>
              <a:t>Charles Chapron – Retraité </a:t>
            </a:r>
          </a:p>
          <a:p>
            <a:pPr marL="542925" indent="-180975"/>
            <a:r>
              <a:rPr lang="fr-FR" sz="1400" dirty="0"/>
              <a:t>Jean-Claude Chamaillard – Retraité </a:t>
            </a:r>
          </a:p>
          <a:p>
            <a:pPr marL="542925" indent="-180975"/>
            <a:r>
              <a:rPr lang="fr-FR" sz="1400" dirty="0"/>
              <a:t>Yves Delamotte – Retraité </a:t>
            </a:r>
            <a:r>
              <a:rPr lang="fr-FR" sz="1400" dirty="0" smtClean="0"/>
              <a:t>audiovisuel</a:t>
            </a:r>
          </a:p>
          <a:p>
            <a:pPr marL="542925" indent="-180975"/>
            <a:r>
              <a:rPr lang="fr-FR" sz="1400" dirty="0" smtClean="0"/>
              <a:t>Daniel </a:t>
            </a:r>
            <a:r>
              <a:rPr lang="fr-FR" sz="1400" dirty="0"/>
              <a:t>Convain </a:t>
            </a:r>
            <a:r>
              <a:rPr lang="fr-FR" sz="1400" dirty="0" smtClean="0"/>
              <a:t>– Retraité</a:t>
            </a:r>
          </a:p>
          <a:p>
            <a:pPr marL="542925" indent="-180975"/>
            <a:r>
              <a:rPr lang="fr-FR" sz="1400" dirty="0" smtClean="0"/>
              <a:t>Cyril </a:t>
            </a:r>
            <a:r>
              <a:rPr lang="fr-FR" sz="1400" dirty="0"/>
              <a:t>Goerens – Expert comptable – Commissaire aux </a:t>
            </a:r>
            <a:r>
              <a:rPr lang="fr-FR" sz="1400" dirty="0" smtClean="0"/>
              <a:t>comptes</a:t>
            </a:r>
          </a:p>
          <a:p>
            <a:pPr marL="542925" indent="-180975"/>
            <a:r>
              <a:rPr lang="fr-FR" sz="1400" dirty="0" smtClean="0"/>
              <a:t>Michel Delahaye – Retraité</a:t>
            </a:r>
            <a:endParaRPr lang="fr-FR" sz="1400" b="1" dirty="0">
              <a:solidFill>
                <a:srgbClr val="FF0000"/>
              </a:solidFill>
            </a:endParaRPr>
          </a:p>
          <a:p>
            <a:pPr marL="361950" indent="0">
              <a:buNone/>
            </a:pPr>
            <a:r>
              <a:rPr lang="fr-FR" sz="1400" dirty="0" smtClean="0"/>
              <a:t>                           </a:t>
            </a:r>
          </a:p>
          <a:p>
            <a:pPr marL="542925" indent="-542925">
              <a:buNone/>
            </a:pPr>
            <a:r>
              <a:rPr lang="fr-FR" sz="1400" b="1" dirty="0" smtClean="0"/>
              <a:t>3 – Les candidats sont élus à l’unanimité des adhérents présents lors de l’assemblée générale</a:t>
            </a:r>
          </a:p>
          <a:p>
            <a:pPr marL="361950" indent="0">
              <a:buNone/>
            </a:pPr>
            <a:endParaRPr lang="fr-FR" sz="1400" dirty="0" smtClean="0"/>
          </a:p>
          <a:p>
            <a:pPr marL="647700" indent="-285750"/>
            <a:endParaRPr lang="fr-FR" sz="1400" dirty="0"/>
          </a:p>
          <a:p>
            <a:pPr marL="542925" indent="-180975">
              <a:buNone/>
            </a:pPr>
            <a:endParaRPr lang="fr-FR" sz="1400" dirty="0" smtClean="0">
              <a:cs typeface="Times New Roman" pitchFamily="18" charset="0"/>
            </a:endParaRPr>
          </a:p>
          <a:p>
            <a:pPr marL="542925" indent="-180975">
              <a:buNone/>
            </a:pPr>
            <a:endParaRPr lang="fr-FR" sz="1400" dirty="0" smtClean="0"/>
          </a:p>
          <a:p>
            <a:pPr eaLnBrk="1" hangingPunct="1">
              <a:buFont typeface="Arial" charset="0"/>
              <a:buNone/>
            </a:pPr>
            <a:endParaRPr lang="fr-FR" sz="1400" dirty="0" smtClean="0">
              <a:cs typeface="Times New Roman" pitchFamily="18" charset="0"/>
            </a:endParaRPr>
          </a:p>
          <a:p>
            <a:pPr eaLnBrk="1" hangingPunct="1">
              <a:buFont typeface="Arial" charset="0"/>
              <a:buNone/>
            </a:pPr>
            <a:endParaRPr lang="fr-FR" sz="1400" dirty="0" smtClean="0">
              <a:cs typeface="Times New Roman" pitchFamily="18" charset="0"/>
            </a:endParaRPr>
          </a:p>
        </p:txBody>
      </p:sp>
      <p:sp>
        <p:nvSpPr>
          <p:cNvPr id="4" name="Espace réservé du numéro de diapositive 3"/>
          <p:cNvSpPr>
            <a:spLocks noGrp="1"/>
          </p:cNvSpPr>
          <p:nvPr>
            <p:ph type="sldNum" sz="quarter" idx="12"/>
          </p:nvPr>
        </p:nvSpPr>
        <p:spPr/>
        <p:txBody>
          <a:bodyPr/>
          <a:lstStyle/>
          <a:p>
            <a:pPr>
              <a:defRPr/>
            </a:pPr>
            <a:fld id="{2E83D59C-B5F6-489A-A6A4-921F3644AAF5}" type="slidenum">
              <a:rPr lang="fr-FR" smtClean="0"/>
              <a:pPr>
                <a:defRPr/>
              </a:pPr>
              <a:t>26</a:t>
            </a:fld>
            <a:endParaRPr lang="fr-FR"/>
          </a:p>
        </p:txBody>
      </p:sp>
      <p:sp>
        <p:nvSpPr>
          <p:cNvPr id="5" name="Titre 1"/>
          <p:cNvSpPr txBox="1">
            <a:spLocks/>
          </p:cNvSpPr>
          <p:nvPr/>
        </p:nvSpPr>
        <p:spPr bwMode="auto">
          <a:xfrm>
            <a:off x="428596" y="357166"/>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a:t>
            </a:r>
            <a:r>
              <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tique</a:t>
            </a:r>
            <a:endPar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contenu 2"/>
          <p:cNvSpPr>
            <a:spLocks noGrp="1"/>
          </p:cNvSpPr>
          <p:nvPr>
            <p:ph idx="1"/>
          </p:nvPr>
        </p:nvSpPr>
        <p:spPr/>
        <p:txBody>
          <a:bodyPr/>
          <a:lstStyle/>
          <a:p>
            <a:pPr eaLnBrk="1" hangingPunct="1"/>
            <a:endParaRPr lang="fr-FR" dirty="0" smtClean="0"/>
          </a:p>
          <a:p>
            <a:pPr eaLnBrk="1" hangingPunct="1"/>
            <a:endParaRPr lang="fr-FR" dirty="0" smtClean="0"/>
          </a:p>
          <a:p>
            <a:pPr eaLnBrk="1" hangingPunct="1"/>
            <a:endParaRPr lang="fr-FR" dirty="0" smtClean="0"/>
          </a:p>
          <a:p>
            <a:pPr algn="ctr" eaLnBrk="1" hangingPunct="1">
              <a:buFont typeface="Arial" charset="0"/>
              <a:buNone/>
            </a:pPr>
            <a:r>
              <a:rPr lang="fr-FR" sz="3600" b="1" dirty="0" smtClean="0">
                <a:cs typeface="Times New Roman" pitchFamily="18" charset="0"/>
              </a:rPr>
              <a:t>QUESTIONS DIVERSES SUR </a:t>
            </a:r>
            <a:br>
              <a:rPr lang="fr-FR" sz="3600" b="1" dirty="0" smtClean="0">
                <a:cs typeface="Times New Roman" pitchFamily="18" charset="0"/>
              </a:rPr>
            </a:br>
            <a:r>
              <a:rPr lang="fr-FR" sz="3600" b="1" dirty="0" smtClean="0">
                <a:cs typeface="Times New Roman" pitchFamily="18" charset="0"/>
              </a:rPr>
              <a:t>L’ASSEMBLEE GENERALE 2019</a:t>
            </a:r>
          </a:p>
        </p:txBody>
      </p:sp>
      <p:sp>
        <p:nvSpPr>
          <p:cNvPr id="4" name="Espace réservé du numéro de diapositive 3"/>
          <p:cNvSpPr>
            <a:spLocks noGrp="1"/>
          </p:cNvSpPr>
          <p:nvPr>
            <p:ph type="sldNum" sz="quarter" idx="12"/>
          </p:nvPr>
        </p:nvSpPr>
        <p:spPr/>
        <p:txBody>
          <a:bodyPr/>
          <a:lstStyle/>
          <a:p>
            <a:pPr>
              <a:defRPr/>
            </a:pPr>
            <a:fld id="{2E83D59C-B5F6-489A-A6A4-921F3644AAF5}" type="slidenum">
              <a:rPr lang="fr-FR" smtClean="0"/>
              <a:pPr>
                <a:defRPr/>
              </a:pPr>
              <a:t>27</a:t>
            </a:fld>
            <a:endParaRPr lang="fr-FR"/>
          </a:p>
        </p:txBody>
      </p:sp>
      <p:sp>
        <p:nvSpPr>
          <p:cNvPr id="5" name="Titre 1"/>
          <p:cNvSpPr txBox="1">
            <a:spLocks/>
          </p:cNvSpPr>
          <p:nvPr/>
        </p:nvSpPr>
        <p:spPr bwMode="auto">
          <a:xfrm>
            <a:off x="428596" y="357166"/>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a:t>
            </a:r>
            <a:r>
              <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tique</a:t>
            </a:r>
            <a:endPar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contenu 2"/>
          <p:cNvSpPr>
            <a:spLocks noGrp="1"/>
          </p:cNvSpPr>
          <p:nvPr>
            <p:ph idx="1"/>
          </p:nvPr>
        </p:nvSpPr>
        <p:spPr>
          <a:xfrm>
            <a:off x="412494" y="1196752"/>
            <a:ext cx="8229600" cy="5095468"/>
          </a:xfrm>
        </p:spPr>
        <p:txBody>
          <a:bodyPr/>
          <a:lstStyle/>
          <a:p>
            <a:pPr marL="0" lvl="4" indent="0" eaLnBrk="1" hangingPunct="1">
              <a:buFont typeface="Arial" charset="0"/>
              <a:buNone/>
            </a:pPr>
            <a:endParaRPr lang="fr-FR" sz="800" b="1" dirty="0" smtClean="0">
              <a:cs typeface="Times New Roman" pitchFamily="18" charset="0"/>
            </a:endParaRPr>
          </a:p>
          <a:p>
            <a:pPr marL="0" lvl="4" indent="0" algn="ctr" eaLnBrk="1" hangingPunct="1">
              <a:buFont typeface="Arial" charset="0"/>
              <a:buNone/>
            </a:pPr>
            <a:endParaRPr lang="fr-FR" sz="2400" b="1" dirty="0" smtClean="0">
              <a:cs typeface="Times New Roman" pitchFamily="18" charset="0"/>
            </a:endParaRPr>
          </a:p>
          <a:p>
            <a:pPr marL="0" lvl="4" indent="0" algn="ctr" eaLnBrk="1" hangingPunct="1">
              <a:buFont typeface="Arial" charset="0"/>
              <a:buNone/>
            </a:pPr>
            <a:r>
              <a:rPr lang="fr-FR" sz="2400" b="1" dirty="0" smtClean="0">
                <a:cs typeface="Times New Roman" pitchFamily="18" charset="0"/>
              </a:rPr>
              <a:t>MERCI POUR VOTRE PARTICIPATION </a:t>
            </a:r>
          </a:p>
          <a:p>
            <a:pPr marL="0" lvl="4" indent="0" algn="ctr" eaLnBrk="1" hangingPunct="1">
              <a:buFont typeface="Arial" charset="0"/>
              <a:buNone/>
            </a:pPr>
            <a:r>
              <a:rPr lang="fr-FR" sz="2400" b="1" dirty="0" smtClean="0">
                <a:cs typeface="Times New Roman" pitchFamily="18" charset="0"/>
              </a:rPr>
              <a:t>A L’ASSEMBLEE GENERALE 2019</a:t>
            </a:r>
            <a:br>
              <a:rPr lang="fr-FR" sz="2400" b="1" dirty="0" smtClean="0">
                <a:cs typeface="Times New Roman" pitchFamily="18" charset="0"/>
              </a:rPr>
            </a:br>
            <a:endParaRPr lang="fr-FR" sz="1600" b="1" dirty="0"/>
          </a:p>
          <a:p>
            <a:pPr marL="0" lvl="4" indent="0" algn="ctr" eaLnBrk="1" hangingPunct="1">
              <a:buFont typeface="Arial" charset="0"/>
              <a:buNone/>
            </a:pPr>
            <a:endParaRPr lang="fr-FR" sz="2400" b="1" dirty="0">
              <a:cs typeface="Times New Roman" pitchFamily="18" charset="0"/>
            </a:endParaRPr>
          </a:p>
          <a:p>
            <a:pPr marL="0" lvl="4" indent="0" algn="ctr" eaLnBrk="1" hangingPunct="1">
              <a:buFont typeface="Arial" charset="0"/>
              <a:buNone/>
            </a:pPr>
            <a:r>
              <a:rPr lang="fr-FR" sz="2400" b="1" dirty="0">
                <a:cs typeface="Times New Roman" pitchFamily="18" charset="0"/>
              </a:rPr>
              <a:t> </a:t>
            </a:r>
            <a:r>
              <a:rPr lang="fr-FR" sz="2400" b="1" dirty="0" smtClean="0">
                <a:cs typeface="Times New Roman" pitchFamily="18" charset="0"/>
              </a:rPr>
              <a:t>  QUI SERA SUIVI PAR LE POT DE L’AMITIE </a:t>
            </a:r>
          </a:p>
          <a:p>
            <a:pPr marL="0" lvl="4" indent="0" algn="ctr" eaLnBrk="1" hangingPunct="1">
              <a:buFont typeface="Arial" charset="0"/>
              <a:buNone/>
            </a:pPr>
            <a:r>
              <a:rPr lang="fr-FR" sz="2400" b="1" dirty="0">
                <a:cs typeface="Times New Roman" pitchFamily="18" charset="0"/>
              </a:rPr>
              <a:t>	 </a:t>
            </a:r>
            <a:r>
              <a:rPr lang="fr-FR" sz="2400" b="1" dirty="0" smtClean="0">
                <a:cs typeface="Times New Roman" pitchFamily="18" charset="0"/>
              </a:rPr>
              <a:t>    APRES LA PRESENTATION DE L’EGLISE</a:t>
            </a:r>
            <a:r>
              <a:rPr lang="fr-FR" dirty="0" smtClean="0">
                <a:latin typeface="Times New Roman" pitchFamily="18" charset="0"/>
                <a:cs typeface="Times New Roman" pitchFamily="18" charset="0"/>
              </a:rPr>
              <a:t>				</a:t>
            </a:r>
          </a:p>
        </p:txBody>
      </p:sp>
      <p:sp>
        <p:nvSpPr>
          <p:cNvPr id="4" name="Espace réservé du numéro de diapositive 3"/>
          <p:cNvSpPr>
            <a:spLocks noGrp="1"/>
          </p:cNvSpPr>
          <p:nvPr>
            <p:ph type="sldNum" sz="quarter" idx="12"/>
          </p:nvPr>
        </p:nvSpPr>
        <p:spPr/>
        <p:txBody>
          <a:bodyPr/>
          <a:lstStyle/>
          <a:p>
            <a:pPr>
              <a:defRPr/>
            </a:pPr>
            <a:fld id="{ED1D97BA-930D-426D-A451-5C70FDDE4EC9}" type="slidenum">
              <a:rPr lang="fr-FR" smtClean="0"/>
              <a:pPr>
                <a:defRPr/>
              </a:pPr>
              <a:t>28</a:t>
            </a:fld>
            <a:endParaRPr lang="fr-FR"/>
          </a:p>
        </p:txBody>
      </p:sp>
      <p:sp>
        <p:nvSpPr>
          <p:cNvPr id="5" name="Titre 1"/>
          <p:cNvSpPr txBox="1">
            <a:spLocks/>
          </p:cNvSpPr>
          <p:nvPr/>
        </p:nvSpPr>
        <p:spPr bwMode="auto">
          <a:xfrm>
            <a:off x="357158" y="28572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a:p>
          <a:p>
            <a:pPr marL="0" indent="0" algn="ctr">
              <a:buNone/>
            </a:pPr>
            <a:r>
              <a:rPr lang="fr-FR" b="1" dirty="0" smtClean="0"/>
              <a:t>FIN DE L’ASSEMBLEE GENERALE 2019</a:t>
            </a:r>
          </a:p>
          <a:p>
            <a:pPr marL="0" indent="0" algn="ctr">
              <a:buNone/>
            </a:pPr>
            <a:endParaRPr lang="fr-FR" b="1"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29</a:t>
            </a:fld>
            <a:endParaRPr lang="fr-FR"/>
          </a:p>
        </p:txBody>
      </p:sp>
      <p:sp>
        <p:nvSpPr>
          <p:cNvPr id="5" name="Titre 1"/>
          <p:cNvSpPr txBox="1">
            <a:spLocks noGrp="1"/>
          </p:cNvSpPr>
          <p:nvPr>
            <p:ph type="title"/>
          </p:nvPr>
        </p:nvSpPr>
        <p:spPr bwMode="auto">
          <a:xfrm>
            <a:off x="457200" y="274638"/>
            <a:ext cx="8229600" cy="850106"/>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a:t>
            </a:r>
            <a:r>
              <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tique</a:t>
            </a:r>
            <a:endParaRPr kumimoji="0" lang="fr-FR"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96800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80920" cy="5616624"/>
          </a:xfrm>
        </p:spPr>
        <p:txBody>
          <a:bodyPr/>
          <a:lstStyle/>
          <a:p>
            <a:pPr marL="0" indent="0">
              <a:buNone/>
            </a:pPr>
            <a:endParaRPr lang="fr-FR" sz="1400" dirty="0"/>
          </a:p>
          <a:p>
            <a:endParaRPr lang="fr-FR" sz="1400" dirty="0" smtClean="0"/>
          </a:p>
          <a:p>
            <a:pPr>
              <a:buNone/>
            </a:pPr>
            <a:r>
              <a:rPr lang="fr-FR" sz="1400" dirty="0" smtClean="0"/>
              <a:t> </a:t>
            </a:r>
            <a:br>
              <a:rPr lang="fr-FR" sz="1400" dirty="0" smtClean="0"/>
            </a:br>
            <a:r>
              <a:rPr lang="fr-FR" sz="1400" dirty="0" smtClean="0"/>
              <a:t>  				</a:t>
            </a:r>
            <a:r>
              <a:rPr lang="fr-FR" sz="800" dirty="0" smtClean="0"/>
              <a:t/>
            </a:r>
            <a:br>
              <a:rPr lang="fr-FR" sz="800" dirty="0" smtClean="0"/>
            </a:br>
            <a:r>
              <a:rPr lang="fr-FR" sz="1400" dirty="0" smtClean="0"/>
              <a:t> </a:t>
            </a:r>
            <a:br>
              <a:rPr lang="fr-FR" sz="1400" dirty="0" smtClean="0"/>
            </a:br>
            <a:endParaRPr lang="fr-FR" sz="1400"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3</a:t>
            </a:fld>
            <a:endParaRPr lang="fr-FR"/>
          </a:p>
        </p:txBody>
      </p:sp>
      <p:sp>
        <p:nvSpPr>
          <p:cNvPr id="5" name="Titre 1"/>
          <p:cNvSpPr>
            <a:spLocks noGrp="1"/>
          </p:cNvSpPr>
          <p:nvPr>
            <p:ph type="title"/>
          </p:nvPr>
        </p:nvSpPr>
        <p:spPr>
          <a:xfrm>
            <a:off x="457200" y="274638"/>
            <a:ext cx="8280000" cy="720000"/>
          </a:xfr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eaLnBrk="1" hangingPunct="1">
              <a:defRPr/>
            </a:pP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2800" b="1" dirty="0" smtClean="0">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467544" y="1052736"/>
            <a:ext cx="8280920"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charset="0"/>
              <a:buNone/>
            </a:pPr>
            <a:r>
              <a:rPr lang="fr-FR" sz="1400" b="1" u="sng" dirty="0" smtClean="0"/>
              <a:t>RAPPORT MORAL</a:t>
            </a:r>
          </a:p>
          <a:p>
            <a:pPr marL="0" indent="0" algn="just">
              <a:buFont typeface="Arial" charset="0"/>
              <a:buNone/>
            </a:pPr>
            <a:endParaRPr lang="fr-FR" sz="800" dirty="0" smtClean="0"/>
          </a:p>
          <a:p>
            <a:pPr marL="0" indent="0" algn="just">
              <a:buFont typeface="Arial" charset="0"/>
              <a:buNone/>
            </a:pPr>
            <a:endParaRPr lang="fr-FR" sz="800" dirty="0" smtClean="0"/>
          </a:p>
          <a:p>
            <a:pPr marL="0" indent="0">
              <a:buFont typeface="Arial" charset="0"/>
              <a:buNone/>
            </a:pPr>
            <a:r>
              <a:rPr lang="fr-FR" sz="1400" dirty="0" smtClean="0"/>
              <a:t>En ce début de cette année ,  notre Association  a eu la lourde peine de vous faire part du décès de </a:t>
            </a:r>
            <a:r>
              <a:rPr lang="fr-FR" sz="1400" b="1" dirty="0" smtClean="0"/>
              <a:t>Madame Lucette DELABY</a:t>
            </a:r>
            <a:r>
              <a:rPr lang="fr-FR" sz="1400" dirty="0" smtClean="0"/>
              <a:t> - Membre du Conseil d’administration qui s’est beaucoup investi dans LCPA notamment pour le combat contre les odeurs nauséabondes du centre conchylicole du Crotoy.</a:t>
            </a:r>
          </a:p>
          <a:p>
            <a:pPr marL="0" indent="0" algn="just">
              <a:buFont typeface="Arial" charset="0"/>
              <a:buNone/>
            </a:pPr>
            <a:endParaRPr lang="fr-FR" sz="1400" dirty="0" smtClean="0"/>
          </a:p>
          <a:p>
            <a:pPr marL="0" indent="0" algn="just">
              <a:buFont typeface="Arial" charset="0"/>
              <a:buNone/>
            </a:pPr>
            <a:r>
              <a:rPr lang="fr-FR" sz="1400" dirty="0" smtClean="0"/>
              <a:t>Statutairement, le Conseil d’Administration de LCPA doit être constitué de 9 membres, aussi, nous avons fait un appel pour qu’une personne parmi vous soit candidat au Conseil d’Administration de LCPA.</a:t>
            </a:r>
          </a:p>
          <a:p>
            <a:pPr marL="0" indent="0" algn="just">
              <a:buFont typeface="Arial" charset="0"/>
              <a:buNone/>
            </a:pPr>
            <a:endParaRPr lang="fr-FR" sz="1400" dirty="0" smtClean="0"/>
          </a:p>
          <a:p>
            <a:pPr marL="0" indent="0" algn="just">
              <a:buFont typeface="Arial" charset="0"/>
              <a:buNone/>
            </a:pPr>
            <a:r>
              <a:rPr lang="fr-FR" sz="1400" dirty="0" smtClean="0"/>
              <a:t>L’assemblée générale élira un nouveau Conseil d’Administration avec le nouvel administrateur ou administratrice. Ensuite le nouveau Conseil d’administration élira à son tour le nouveau bureau (Président, Vice-Présidents – Secrétaire général et trésorier).</a:t>
            </a:r>
          </a:p>
          <a:p>
            <a:pPr marL="0" indent="0" algn="just">
              <a:buFont typeface="Arial" charset="0"/>
              <a:buNone/>
            </a:pPr>
            <a:endParaRPr lang="fr-FR" sz="1400" dirty="0" smtClean="0"/>
          </a:p>
          <a:p>
            <a:pPr marL="0" indent="0" algn="just">
              <a:buFont typeface="Arial" charset="0"/>
              <a:buNone/>
            </a:pPr>
            <a:r>
              <a:rPr lang="fr-FR" sz="1400" dirty="0" smtClean="0"/>
              <a:t>Nous devons rechercher en permanence de nouvelles forces, de nouvelles initiatives. Nous sommes certains que parmi vous beaucoup accepteront de rejoindre le Conseil d’Administration de LCPA.</a:t>
            </a:r>
            <a:r>
              <a:rPr lang="fr-FR" sz="1400" strike="sngStrike" dirty="0" smtClean="0"/>
              <a:t> </a:t>
            </a:r>
            <a:endParaRPr lang="fr-FR" sz="1400" dirty="0" smtClean="0"/>
          </a:p>
          <a:p>
            <a:pPr marL="0" indent="0" algn="just">
              <a:buFont typeface="Arial" charset="0"/>
              <a:buNone/>
            </a:pPr>
            <a:r>
              <a:rPr lang="fr-FR" sz="1400" dirty="0" smtClean="0"/>
              <a:t>Voilà l’essentiel des informations que nous devions vous communiquer.</a:t>
            </a:r>
          </a:p>
          <a:p>
            <a:pPr marL="0" indent="0" algn="just">
              <a:buFont typeface="Arial" charset="0"/>
              <a:buNone/>
            </a:pPr>
            <a:endParaRPr lang="fr-FR" sz="1400" dirty="0" smtClean="0"/>
          </a:p>
          <a:p>
            <a:pPr marL="0" indent="0" algn="just">
              <a:buFont typeface="Arial" charset="0"/>
              <a:buNone/>
            </a:pPr>
            <a:r>
              <a:rPr lang="fr-FR" sz="1400" dirty="0" smtClean="0"/>
              <a:t> Après le diaporama, si vous le souhaitez, vous pourrez prendre  la parole pour enrichir encore les débats.</a:t>
            </a:r>
          </a:p>
          <a:p>
            <a:pPr marL="0" indent="0">
              <a:buFont typeface="Arial" charset="0"/>
              <a:buNone/>
            </a:pPr>
            <a:r>
              <a:rPr lang="fr-FR" sz="1400" dirty="0" smtClean="0"/>
              <a:t/>
            </a:r>
            <a:br>
              <a:rPr lang="fr-FR" sz="1400" dirty="0" smtClean="0"/>
            </a:br>
            <a:r>
              <a:rPr lang="fr-FR" sz="1400" dirty="0" smtClean="0"/>
              <a:t>Mesdames, Messieurs, Chers amis et adhérents, je vous remercie</a:t>
            </a:r>
          </a:p>
          <a:p>
            <a:pPr marL="0" indent="0" algn="ctr">
              <a:buFont typeface="Arial" charset="0"/>
              <a:buNone/>
            </a:pPr>
            <a:r>
              <a:rPr lang="fr-FR" sz="1400" dirty="0" smtClean="0"/>
              <a:t/>
            </a:r>
            <a:br>
              <a:rPr lang="fr-FR" sz="1400" dirty="0" smtClean="0"/>
            </a:br>
            <a:endParaRPr lang="fr-FR" sz="1400" dirty="0" smtClean="0">
              <a:solidFill>
                <a:srgbClr val="FF0000"/>
              </a:solidFill>
            </a:endParaRPr>
          </a:p>
          <a:p>
            <a:pPr algn="just"/>
            <a:endParaRPr lang="fr-FR" sz="1400" dirty="0" smtClean="0"/>
          </a:p>
          <a:p>
            <a:endParaRPr lang="fr-FR" sz="1400" dirty="0" smtClean="0"/>
          </a:p>
          <a:p>
            <a:endParaRPr lang="fr-FR" sz="1400" dirty="0" smtClean="0"/>
          </a:p>
          <a:p>
            <a:pPr>
              <a:buFont typeface="Arial" charset="0"/>
              <a:buNone/>
            </a:pPr>
            <a:r>
              <a:rPr lang="fr-FR" sz="1400" dirty="0" smtClean="0"/>
              <a:t> </a:t>
            </a:r>
            <a:br>
              <a:rPr lang="fr-FR" sz="1400" dirty="0" smtClean="0"/>
            </a:br>
            <a:r>
              <a:rPr lang="fr-FR" sz="1400" dirty="0" smtClean="0"/>
              <a:t>  				</a:t>
            </a:r>
            <a:r>
              <a:rPr lang="fr-FR" sz="800" dirty="0" smtClean="0"/>
              <a:t/>
            </a:r>
            <a:br>
              <a:rPr lang="fr-FR" sz="800" dirty="0" smtClean="0"/>
            </a:br>
            <a:r>
              <a:rPr lang="fr-FR" sz="1400" dirty="0" smtClean="0"/>
              <a:t> </a:t>
            </a:r>
            <a:br>
              <a:rPr lang="fr-FR" sz="1400" dirty="0" smtClean="0"/>
            </a:br>
            <a:endParaRPr lang="fr-FR"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30</a:t>
            </a:fld>
            <a:endParaRPr lang="fr-FR"/>
          </a:p>
        </p:txBody>
      </p:sp>
      <p:sp>
        <p:nvSpPr>
          <p:cNvPr id="5" name="Titre 1"/>
          <p:cNvSpPr txBox="1">
            <a:spLocks noGrp="1"/>
          </p:cNvSpPr>
          <p:nvPr>
            <p:ph type="title"/>
          </p:nvPr>
        </p:nvSpPr>
        <p:spPr bwMode="auto">
          <a:xfrm>
            <a:off x="457200" y="274638"/>
            <a:ext cx="8229600" cy="868346"/>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2" name="Espace réservé du contenu 1"/>
          <p:cNvSpPr>
            <a:spLocks noGrp="1"/>
          </p:cNvSpPr>
          <p:nvPr>
            <p:ph idx="1"/>
          </p:nvPr>
        </p:nvSpPr>
        <p:spPr>
          <a:xfrm>
            <a:off x="539552" y="1124744"/>
            <a:ext cx="8280920" cy="5040560"/>
          </a:xfrm>
        </p:spPr>
        <p:txBody>
          <a:bodyPr/>
          <a:lstStyle/>
          <a:p>
            <a:pPr marL="0" indent="0" algn="ctr">
              <a:buNone/>
            </a:pPr>
            <a:r>
              <a:rPr lang="fr-FR" sz="2000" b="1" dirty="0" smtClean="0"/>
              <a:t>          </a:t>
            </a:r>
          </a:p>
          <a:p>
            <a:pPr marL="0" indent="0" algn="ctr">
              <a:buNone/>
            </a:pPr>
            <a:r>
              <a:rPr lang="fr-FR" sz="2400" b="1" dirty="0" smtClean="0">
                <a:solidFill>
                  <a:schemeClr val="accent3">
                    <a:lumMod val="75000"/>
                  </a:schemeClr>
                </a:solidFill>
              </a:rPr>
              <a:t>Et maintenant</a:t>
            </a:r>
          </a:p>
          <a:p>
            <a:pPr marL="0" indent="0" algn="ctr">
              <a:buNone/>
            </a:pPr>
            <a:endParaRPr lang="fr-FR" sz="2000" b="1" dirty="0">
              <a:solidFill>
                <a:schemeClr val="accent3">
                  <a:lumMod val="75000"/>
                </a:schemeClr>
              </a:solidFill>
            </a:endParaRPr>
          </a:p>
          <a:p>
            <a:pPr marL="0" indent="0" algn="ctr">
              <a:buNone/>
            </a:pPr>
            <a:endParaRPr lang="fr-FR" sz="2000" b="1" dirty="0" smtClean="0">
              <a:solidFill>
                <a:schemeClr val="accent3">
                  <a:lumMod val="75000"/>
                </a:schemeClr>
              </a:solidFill>
            </a:endParaRPr>
          </a:p>
          <a:p>
            <a:pPr marL="0" indent="0" algn="ctr">
              <a:buNone/>
            </a:pPr>
            <a:r>
              <a:rPr lang="fr-FR" sz="2400" b="1" dirty="0" smtClean="0">
                <a:solidFill>
                  <a:schemeClr val="accent3">
                    <a:lumMod val="75000"/>
                  </a:schemeClr>
                </a:solidFill>
              </a:rPr>
              <a:t>PRÉSENTATION </a:t>
            </a:r>
            <a:r>
              <a:rPr lang="fr-FR" sz="2400" b="1" dirty="0">
                <a:solidFill>
                  <a:schemeClr val="accent3">
                    <a:lumMod val="75000"/>
                  </a:schemeClr>
                </a:solidFill>
              </a:rPr>
              <a:t>DES </a:t>
            </a:r>
            <a:r>
              <a:rPr lang="fr-FR" sz="2400" b="1" dirty="0" smtClean="0">
                <a:solidFill>
                  <a:schemeClr val="accent3">
                    <a:lumMod val="75000"/>
                  </a:schemeClr>
                </a:solidFill>
              </a:rPr>
              <a:t>ELEMENTS </a:t>
            </a:r>
            <a:r>
              <a:rPr lang="fr-FR" sz="2400" b="1" dirty="0">
                <a:solidFill>
                  <a:schemeClr val="accent3">
                    <a:lumMod val="75000"/>
                  </a:schemeClr>
                </a:solidFill>
              </a:rPr>
              <a:t>REMARQUABLES </a:t>
            </a:r>
            <a:endParaRPr lang="fr-FR" sz="2400" b="1" dirty="0" smtClean="0">
              <a:solidFill>
                <a:schemeClr val="accent3">
                  <a:lumMod val="75000"/>
                </a:schemeClr>
              </a:solidFill>
            </a:endParaRPr>
          </a:p>
          <a:p>
            <a:pPr marL="0" indent="0" algn="ctr">
              <a:buNone/>
            </a:pPr>
            <a:r>
              <a:rPr lang="fr-FR" sz="2400" b="1" dirty="0" smtClean="0">
                <a:solidFill>
                  <a:schemeClr val="accent3">
                    <a:lumMod val="75000"/>
                  </a:schemeClr>
                </a:solidFill>
              </a:rPr>
              <a:t>DE L’ÉGLISE SAINT PIERRE DU CROTOY</a:t>
            </a:r>
            <a:r>
              <a:rPr lang="fr-FR" sz="2400" dirty="0" smtClean="0">
                <a:solidFill>
                  <a:schemeClr val="accent3">
                    <a:lumMod val="75000"/>
                  </a:schemeClr>
                </a:solidFill>
              </a:rPr>
              <a:t> </a:t>
            </a:r>
          </a:p>
          <a:p>
            <a:pPr marL="0" indent="0" algn="ctr">
              <a:buNone/>
            </a:pPr>
            <a:r>
              <a:rPr lang="fr-FR" sz="2400" dirty="0" smtClean="0"/>
              <a:t>par </a:t>
            </a:r>
            <a:r>
              <a:rPr lang="fr-FR" sz="2400" dirty="0"/>
              <a:t>notre Vice-Présidente, Mme Annie Jacques, </a:t>
            </a:r>
            <a:endParaRPr lang="fr-FR" sz="2400" dirty="0" smtClean="0"/>
          </a:p>
          <a:p>
            <a:pPr marL="0" indent="0" algn="ctr">
              <a:buNone/>
            </a:pPr>
            <a:r>
              <a:rPr lang="fr-FR" sz="2400" dirty="0" smtClean="0"/>
              <a:t>Conservatrice </a:t>
            </a:r>
            <a:r>
              <a:rPr lang="fr-FR" sz="2400" dirty="0"/>
              <a:t>du </a:t>
            </a:r>
            <a:r>
              <a:rPr lang="fr-FR" sz="2400" dirty="0" smtClean="0"/>
              <a:t>Patrimoine.</a:t>
            </a:r>
            <a:endParaRPr lang="fr-FR" sz="2400" dirty="0"/>
          </a:p>
          <a:p>
            <a:pPr marL="0" indent="0" algn="ctr">
              <a:buNone/>
            </a:pPr>
            <a:endParaRPr lang="fr-FR" sz="2000" dirty="0"/>
          </a:p>
          <a:p>
            <a:pPr marL="0" indent="0">
              <a:buNone/>
            </a:pPr>
            <a:r>
              <a:rPr lang="fr-FR" sz="2000" dirty="0"/>
              <a:t/>
            </a:r>
            <a:br>
              <a:rPr lang="fr-FR" sz="2000" dirty="0"/>
            </a:br>
            <a:endParaRPr lang="fr-FR" sz="2000" b="1" i="1" dirty="0">
              <a:solidFill>
                <a:srgbClr val="FF0000"/>
              </a:solidFill>
            </a:endParaRPr>
          </a:p>
          <a:p>
            <a:pPr marL="0" indent="0">
              <a:buNone/>
            </a:pPr>
            <a:endParaRPr lang="fr-FR" sz="1300" b="1" dirty="0">
              <a:solidFill>
                <a:srgbClr val="FF0000"/>
              </a:solidFill>
            </a:endParaRPr>
          </a:p>
        </p:txBody>
      </p:sp>
    </p:spTree>
    <p:extLst>
      <p:ext uri="{BB962C8B-B14F-4D97-AF65-F5344CB8AC3E}">
        <p14:creationId xmlns:p14="http://schemas.microsoft.com/office/powerpoint/2010/main" val="3368875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4</a:t>
            </a:fld>
            <a:endParaRPr lang="fr-FR"/>
          </a:p>
        </p:txBody>
      </p:sp>
      <p:sp>
        <p:nvSpPr>
          <p:cNvPr id="5" name="Titre 1"/>
          <p:cNvSpPr txBox="1">
            <a:spLocks/>
          </p:cNvSpPr>
          <p:nvPr/>
        </p:nvSpPr>
        <p:spPr bwMode="auto">
          <a:xfrm>
            <a:off x="539552" y="260648"/>
            <a:ext cx="8143932" cy="642942"/>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fr-FR" sz="2800" b="1"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2800" b="1" dirty="0" smtClean="0">
              <a:effectLst>
                <a:outerShdw blurRad="38100" dist="38100" dir="2700000" algn="tl">
                  <a:srgbClr val="000000">
                    <a:alpha val="43137"/>
                  </a:srgbClr>
                </a:outerShdw>
              </a:effectLst>
            </a:endParaRPr>
          </a:p>
        </p:txBody>
      </p:sp>
      <p:sp>
        <p:nvSpPr>
          <p:cNvPr id="2" name="Espace réservé du contenu 1"/>
          <p:cNvSpPr>
            <a:spLocks noGrp="1"/>
          </p:cNvSpPr>
          <p:nvPr>
            <p:ph idx="1"/>
          </p:nvPr>
        </p:nvSpPr>
        <p:spPr>
          <a:xfrm>
            <a:off x="496718" y="1196752"/>
            <a:ext cx="8229600" cy="4785395"/>
          </a:xfrm>
        </p:spPr>
        <p:txBody>
          <a:bodyPr/>
          <a:lstStyle/>
          <a:p>
            <a:pPr algn="ctr">
              <a:buNone/>
            </a:pPr>
            <a:endParaRPr lang="fr-FR" sz="2800" b="1" u="sng" dirty="0" smtClean="0"/>
          </a:p>
          <a:p>
            <a:pPr algn="ctr">
              <a:buNone/>
            </a:pPr>
            <a:endParaRPr lang="fr-FR" sz="2800" b="1" u="sng" dirty="0"/>
          </a:p>
          <a:p>
            <a:pPr algn="ctr">
              <a:buNone/>
            </a:pPr>
            <a:endParaRPr lang="fr-FR" sz="2800" b="1" u="sng" dirty="0" smtClean="0"/>
          </a:p>
          <a:p>
            <a:pPr algn="ctr">
              <a:buNone/>
            </a:pPr>
            <a:r>
              <a:rPr lang="fr-FR" sz="2800" b="1" u="sng" dirty="0" smtClean="0"/>
              <a:t>RAPPORT </a:t>
            </a:r>
            <a:r>
              <a:rPr lang="fr-FR" sz="2800" b="1" u="sng" dirty="0"/>
              <a:t>D’ ACTIVITES </a:t>
            </a:r>
            <a:r>
              <a:rPr lang="fr-FR" sz="2800" b="1" u="sng" dirty="0" smtClean="0"/>
              <a:t>MARS 2018 </a:t>
            </a:r>
            <a:r>
              <a:rPr lang="fr-FR" sz="2800" b="1" u="sng" dirty="0"/>
              <a:t>/ </a:t>
            </a:r>
            <a:r>
              <a:rPr lang="fr-FR" sz="2800" b="1" u="sng" dirty="0" smtClean="0"/>
              <a:t>MARS 2019</a:t>
            </a:r>
            <a:r>
              <a:rPr lang="fr-FR" sz="2800" b="1" u="sng" dirty="0"/>
              <a:t/>
            </a:r>
            <a:br>
              <a:rPr lang="fr-FR" sz="2800" b="1" u="sng" dirty="0"/>
            </a:br>
            <a:r>
              <a:rPr lang="fr-FR" sz="1400" b="1" u="sng" dirty="0"/>
              <a:t/>
            </a:r>
            <a:br>
              <a:rPr lang="fr-FR" sz="1400" b="1" u="sng" dirty="0"/>
            </a:br>
            <a:endParaRPr lang="fr-FR" sz="1400" b="1" u="sng" dirty="0"/>
          </a:p>
          <a:p>
            <a:pPr>
              <a:buNone/>
            </a:pPr>
            <a:endParaRPr lang="fr-FR" sz="1800" dirty="0" smtClean="0"/>
          </a:p>
          <a:p>
            <a:pPr marL="0" indent="0" algn="ctr">
              <a:buNone/>
            </a:pPr>
            <a:r>
              <a:rPr lang="fr-FR" sz="2000" b="1" dirty="0" smtClean="0"/>
              <a:t>Nous avons suivi ou organisé les </a:t>
            </a:r>
            <a:r>
              <a:rPr lang="fr-FR" sz="2000" b="1" dirty="0"/>
              <a:t>dossiers </a:t>
            </a:r>
            <a:r>
              <a:rPr lang="fr-FR" sz="2000" b="1" dirty="0" smtClean="0"/>
              <a:t>suivants :</a:t>
            </a:r>
            <a:endParaRPr lang="fr-FR" sz="2000" b="1" dirty="0"/>
          </a:p>
          <a:p>
            <a:endParaRPr lang="fr-FR" dirty="0"/>
          </a:p>
        </p:txBody>
      </p:sp>
    </p:spTree>
    <p:extLst>
      <p:ext uri="{BB962C8B-B14F-4D97-AF65-F5344CB8AC3E}">
        <p14:creationId xmlns:p14="http://schemas.microsoft.com/office/powerpoint/2010/main" val="3970927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12776"/>
            <a:ext cx="8229600" cy="5112568"/>
          </a:xfrm>
        </p:spPr>
        <p:txBody>
          <a:bodyPr/>
          <a:lstStyle/>
          <a:p>
            <a:pPr marL="0" indent="0">
              <a:buNone/>
            </a:pPr>
            <a:r>
              <a:rPr lang="fr-FR" sz="1800" b="1" dirty="0" smtClean="0"/>
              <a:t>Après notre Assemblée Générale 2018</a:t>
            </a:r>
            <a:br>
              <a:rPr lang="fr-FR" sz="1800" b="1" dirty="0" smtClean="0"/>
            </a:br>
            <a:r>
              <a:rPr lang="fr-FR" sz="1800" b="1" dirty="0" smtClean="0"/>
              <a:t>4ème édition des Rencontres du Crotoy</a:t>
            </a:r>
            <a:r>
              <a:rPr lang="fr-FR" sz="2000" b="1" dirty="0" smtClean="0"/>
              <a:t> </a:t>
            </a:r>
          </a:p>
          <a:p>
            <a:pPr>
              <a:buNone/>
            </a:pPr>
            <a:endParaRPr lang="fr-FR" sz="2000" b="1" strike="sngStrike" dirty="0" smtClean="0">
              <a:solidFill>
                <a:srgbClr val="17375E"/>
              </a:solidFill>
            </a:endParaRPr>
          </a:p>
          <a:p>
            <a:pPr marL="0" indent="0">
              <a:buNone/>
            </a:pPr>
            <a:r>
              <a:rPr lang="fr-FR" sz="1400" dirty="0" smtClean="0"/>
              <a:t>Pour rappel, la 4eme édition qui s’est tenue en 2018 </a:t>
            </a:r>
          </a:p>
          <a:p>
            <a:pPr marL="0" indent="0">
              <a:buNone/>
            </a:pPr>
            <a:r>
              <a:rPr lang="fr-FR" sz="1400" dirty="0" smtClean="0"/>
              <a:t>après notre assemblée générale annuelle, a accueilli </a:t>
            </a:r>
          </a:p>
          <a:p>
            <a:pPr marL="0" indent="0">
              <a:buNone/>
            </a:pPr>
            <a:r>
              <a:rPr lang="fr-FR" sz="1400" dirty="0" smtClean="0"/>
              <a:t>une présentation de qualité avec comme intervenant </a:t>
            </a:r>
          </a:p>
          <a:p>
            <a:pPr marL="0" lvl="4" indent="0" eaLnBrk="1" hangingPunct="1">
              <a:buNone/>
            </a:pPr>
            <a:endParaRPr lang="fr-FR" sz="1400" b="1" dirty="0" smtClean="0">
              <a:cs typeface="Times New Roman" pitchFamily="18" charset="0"/>
            </a:endParaRPr>
          </a:p>
          <a:p>
            <a:pPr marL="0" lvl="4" indent="0" eaLnBrk="1" hangingPunct="1">
              <a:buNone/>
            </a:pPr>
            <a:endParaRPr lang="fr-FR" sz="1400" b="1" dirty="0">
              <a:cs typeface="Times New Roman" pitchFamily="18" charset="0"/>
            </a:endParaRPr>
          </a:p>
          <a:p>
            <a:pPr marL="457200" lvl="5" indent="0">
              <a:buNone/>
            </a:pPr>
            <a:r>
              <a:rPr lang="fr-FR" sz="1400" b="1" dirty="0">
                <a:cs typeface="Times New Roman" pitchFamily="18" charset="0"/>
              </a:rPr>
              <a:t> </a:t>
            </a:r>
            <a:r>
              <a:rPr lang="fr-FR" sz="1400" b="1" dirty="0" smtClean="0">
                <a:cs typeface="Times New Roman" pitchFamily="18" charset="0"/>
              </a:rPr>
              <a:t>         M</a:t>
            </a:r>
            <a:r>
              <a:rPr lang="fr-FR" sz="1400" b="1" dirty="0">
                <a:cs typeface="Times New Roman" pitchFamily="18" charset="0"/>
              </a:rPr>
              <a:t>. Jean-Paul DUCROTOY </a:t>
            </a:r>
          </a:p>
          <a:p>
            <a:pPr marL="457200" lvl="5" indent="0">
              <a:buNone/>
            </a:pPr>
            <a:r>
              <a:rPr lang="fr-FR" sz="1400" b="1" dirty="0"/>
              <a:t>Professeur Émérite de l’Université </a:t>
            </a:r>
            <a:endParaRPr lang="fr-FR" sz="1400" b="1" dirty="0" smtClean="0"/>
          </a:p>
          <a:p>
            <a:pPr marL="457200" lvl="5" indent="0">
              <a:buNone/>
            </a:pPr>
            <a:r>
              <a:rPr lang="fr-FR" sz="1400" b="1" dirty="0" smtClean="0"/>
              <a:t>du </a:t>
            </a:r>
            <a:r>
              <a:rPr lang="fr-FR" sz="1400" b="1" dirty="0"/>
              <a:t>HULL (Grande Bretagne)</a:t>
            </a:r>
          </a:p>
          <a:p>
            <a:pPr marL="0" lvl="4" indent="0" algn="ctr" eaLnBrk="1" hangingPunct="1">
              <a:buNone/>
            </a:pPr>
            <a:endParaRPr lang="fr-FR" sz="1400" b="1" dirty="0">
              <a:cs typeface="Times New Roman" pitchFamily="18" charset="0"/>
            </a:endParaRPr>
          </a:p>
          <a:p>
            <a:pPr marL="0" indent="0">
              <a:buNone/>
            </a:pPr>
            <a:r>
              <a:rPr lang="fr-FR" sz="1600" b="1" dirty="0" smtClean="0">
                <a:cs typeface="Times New Roman" pitchFamily="18" charset="0"/>
              </a:rPr>
              <a:t/>
            </a:r>
            <a:br>
              <a:rPr lang="fr-FR" sz="1600" b="1" dirty="0" smtClean="0">
                <a:cs typeface="Times New Roman" pitchFamily="18" charset="0"/>
              </a:rPr>
            </a:br>
            <a:r>
              <a:rPr lang="fr-FR" sz="1600" b="1" dirty="0" smtClean="0">
                <a:cs typeface="Times New Roman" pitchFamily="18" charset="0"/>
              </a:rPr>
              <a:t>sur </a:t>
            </a:r>
            <a:r>
              <a:rPr lang="fr-FR" sz="1600" b="1" dirty="0">
                <a:cs typeface="Times New Roman" pitchFamily="18" charset="0"/>
              </a:rPr>
              <a:t>le </a:t>
            </a:r>
            <a:r>
              <a:rPr lang="fr-FR" sz="1600" b="1" dirty="0" smtClean="0">
                <a:cs typeface="Times New Roman" pitchFamily="18" charset="0"/>
              </a:rPr>
              <a:t>thème:</a:t>
            </a:r>
          </a:p>
          <a:p>
            <a:pPr marL="0" indent="0">
              <a:buNone/>
            </a:pPr>
            <a:endParaRPr lang="fr-FR" sz="1400" dirty="0" smtClean="0"/>
          </a:p>
          <a:p>
            <a:pPr marL="457200" lvl="5" indent="0">
              <a:buNone/>
            </a:pPr>
            <a:r>
              <a:rPr lang="fr-FR" sz="1400" b="1" dirty="0">
                <a:solidFill>
                  <a:schemeClr val="accent1">
                    <a:lumMod val="75000"/>
                  </a:schemeClr>
                </a:solidFill>
              </a:rPr>
              <a:t>"Les milieux estuariens et littoraux</a:t>
            </a:r>
            <a:br>
              <a:rPr lang="fr-FR" sz="1400" b="1" dirty="0">
                <a:solidFill>
                  <a:schemeClr val="accent1">
                    <a:lumMod val="75000"/>
                  </a:schemeClr>
                </a:solidFill>
              </a:rPr>
            </a:br>
            <a:r>
              <a:rPr lang="fr-FR" sz="1400" b="1" dirty="0">
                <a:solidFill>
                  <a:schemeClr val="accent1">
                    <a:lumMod val="75000"/>
                  </a:schemeClr>
                </a:solidFill>
              </a:rPr>
              <a:t>Une approche scientifique pour préserver </a:t>
            </a:r>
            <a:endParaRPr lang="fr-FR" sz="1400" b="1" dirty="0" smtClean="0">
              <a:solidFill>
                <a:schemeClr val="accent1">
                  <a:lumMod val="75000"/>
                </a:schemeClr>
              </a:solidFill>
            </a:endParaRPr>
          </a:p>
          <a:p>
            <a:pPr marL="457200" lvl="5" indent="0">
              <a:buNone/>
            </a:pPr>
            <a:r>
              <a:rPr lang="fr-FR" sz="1400" b="1" dirty="0" smtClean="0">
                <a:solidFill>
                  <a:schemeClr val="accent1">
                    <a:lumMod val="75000"/>
                  </a:schemeClr>
                </a:solidFill>
              </a:rPr>
              <a:t>et </a:t>
            </a:r>
            <a:r>
              <a:rPr lang="fr-FR" sz="1400" b="1" dirty="0">
                <a:solidFill>
                  <a:schemeClr val="accent1">
                    <a:lumMod val="75000"/>
                  </a:schemeClr>
                </a:solidFill>
              </a:rPr>
              <a:t>exploiter </a:t>
            </a:r>
            <a:r>
              <a:rPr lang="fr-FR" sz="1400" b="1" dirty="0" smtClean="0">
                <a:solidFill>
                  <a:schemeClr val="accent1">
                    <a:lumMod val="75000"/>
                  </a:schemeClr>
                </a:solidFill>
              </a:rPr>
              <a:t> la </a:t>
            </a:r>
            <a:r>
              <a:rPr lang="fr-FR" sz="1400" b="1" dirty="0">
                <a:solidFill>
                  <a:schemeClr val="accent1">
                    <a:lumMod val="75000"/>
                  </a:schemeClr>
                </a:solidFill>
              </a:rPr>
              <a:t>Baie de Somme"</a:t>
            </a:r>
            <a:r>
              <a:rPr lang="fr-FR" sz="1400" b="1" dirty="0">
                <a:solidFill>
                  <a:schemeClr val="accent1">
                    <a:lumMod val="75000"/>
                  </a:schemeClr>
                </a:solidFill>
                <a:cs typeface="Times New Roman" pitchFamily="18" charset="0"/>
              </a:rPr>
              <a:t> </a:t>
            </a:r>
          </a:p>
          <a:p>
            <a:pPr marL="0" lvl="4" indent="0" algn="ctr" eaLnBrk="1" hangingPunct="1">
              <a:buNone/>
            </a:pPr>
            <a:endParaRPr lang="fr-FR" sz="1400" b="1" dirty="0">
              <a:cs typeface="Times New Roman" pitchFamily="18" charset="0"/>
            </a:endParaRPr>
          </a:p>
          <a:p>
            <a:pPr marL="0" indent="0">
              <a:buNone/>
            </a:pPr>
            <a:endParaRPr lang="fr-FR" sz="1400" dirty="0" smtClean="0"/>
          </a:p>
          <a:p>
            <a:pPr marL="0" indent="0">
              <a:buNone/>
            </a:pPr>
            <a:endParaRPr lang="fr-FR" sz="1400" dirty="0"/>
          </a:p>
          <a:p>
            <a:pPr marL="0" indent="0">
              <a:buNone/>
            </a:pPr>
            <a:endParaRPr lang="fr-FR" sz="1400" dirty="0"/>
          </a:p>
        </p:txBody>
      </p:sp>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5</a:t>
            </a:fld>
            <a:endParaRPr lang="fr-FR"/>
          </a:p>
        </p:txBody>
      </p:sp>
      <p:sp>
        <p:nvSpPr>
          <p:cNvPr id="5" name="Titre 1"/>
          <p:cNvSpPr txBox="1">
            <a:spLocks noGrp="1"/>
          </p:cNvSpPr>
          <p:nvPr>
            <p:ph type="title"/>
          </p:nvPr>
        </p:nvSpPr>
        <p:spPr bwMode="auto">
          <a:xfrm>
            <a:off x="395536" y="188640"/>
            <a:ext cx="8229600" cy="864096"/>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fr-FR" sz="2800" b="1"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2800" b="1" dirty="0" smtClean="0">
              <a:effectLst>
                <a:outerShdw blurRad="38100" dist="38100" dir="2700000" algn="tl">
                  <a:srgbClr val="000000">
                    <a:alpha val="43137"/>
                  </a:srgbClr>
                </a:outerShdw>
              </a:effectLst>
            </a:endParaRPr>
          </a:p>
        </p:txBody>
      </p:sp>
      <p:pic>
        <p:nvPicPr>
          <p:cNvPr id="7" name="Picture 15" descr="D:\Documents\ASSOCIATIONS\LCPA\ASSEMBLEE GENERALE\2018\AFFICHE LCPA 2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7" y="1234183"/>
            <a:ext cx="3741684" cy="529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5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654050"/>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b="1" dirty="0" smtClean="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28625" y="1052736"/>
            <a:ext cx="8300670" cy="5544616"/>
          </a:xfrm>
        </p:spPr>
        <p:txBody>
          <a:bodyPr rtlCol="0">
            <a:normAutofit/>
          </a:bodyPr>
          <a:lstStyle/>
          <a:p>
            <a:pPr marL="0" indent="0" algn="ctr">
              <a:buNone/>
            </a:pPr>
            <a:r>
              <a:rPr lang="fr-FR" sz="2200" b="1" dirty="0" smtClean="0"/>
              <a:t>Forum des Associations 8 septembre 2018</a:t>
            </a:r>
          </a:p>
          <a:p>
            <a:pPr>
              <a:buNone/>
            </a:pPr>
            <a:r>
              <a:rPr lang="fr-FR" sz="1400" dirty="0" smtClean="0">
                <a:solidFill>
                  <a:schemeClr val="accent1">
                    <a:lumMod val="75000"/>
                  </a:schemeClr>
                </a:solidFill>
              </a:rPr>
              <a:t>      </a:t>
            </a:r>
          </a:p>
          <a:p>
            <a:pPr>
              <a:buNone/>
            </a:pPr>
            <a:r>
              <a:rPr lang="fr-FR" sz="1600" dirty="0" smtClean="0"/>
              <a:t>Lors du Forum 2018, LCPA a présenté </a:t>
            </a:r>
            <a:r>
              <a:rPr lang="fr-FR" sz="1600" dirty="0"/>
              <a:t>les thèmes </a:t>
            </a:r>
            <a:r>
              <a:rPr lang="fr-FR" sz="1600" dirty="0" smtClean="0"/>
              <a:t>suivants</a:t>
            </a:r>
            <a:r>
              <a:rPr lang="fr-FR" sz="1300" dirty="0" smtClean="0"/>
              <a:t>:</a:t>
            </a:r>
            <a:endParaRPr lang="fr-FR" sz="1300" dirty="0">
              <a:solidFill>
                <a:schemeClr val="accent1">
                  <a:lumMod val="75000"/>
                </a:schemeClr>
              </a:solidFill>
            </a:endParaRPr>
          </a:p>
          <a:p>
            <a:pPr>
              <a:buNone/>
            </a:pPr>
            <a:endParaRPr lang="fr-FR" sz="1500" dirty="0" smtClean="0"/>
          </a:p>
          <a:p>
            <a:r>
              <a:rPr lang="fr-FR" sz="1600" b="1" dirty="0" smtClean="0"/>
              <a:t>Le plan de prévention des risques naturels (PPRN)</a:t>
            </a:r>
          </a:p>
          <a:p>
            <a:r>
              <a:rPr lang="fr-FR" sz="1600" b="1" dirty="0" smtClean="0"/>
              <a:t>Les </a:t>
            </a:r>
            <a:r>
              <a:rPr lang="fr-FR" sz="1600" b="1" dirty="0"/>
              <a:t>nuisances du centre conchylicole</a:t>
            </a:r>
          </a:p>
          <a:p>
            <a:pPr marL="0" indent="0">
              <a:buNone/>
            </a:pPr>
            <a:endParaRPr lang="fr-FR" sz="1500" dirty="0" smtClean="0"/>
          </a:p>
          <a:p>
            <a:pPr>
              <a:buAutoNum type="arabicParenR"/>
            </a:pPr>
            <a:endParaRPr lang="fr-FR" sz="1500" dirty="0"/>
          </a:p>
          <a:p>
            <a:pPr>
              <a:buAutoNum type="arabicParenR"/>
            </a:pPr>
            <a:endParaRPr lang="fr-FR" sz="1500" dirty="0" smtClean="0"/>
          </a:p>
          <a:p>
            <a:pPr>
              <a:buAutoNum type="arabicParenR"/>
            </a:pPr>
            <a:endParaRPr lang="fr-FR" sz="1500" dirty="0"/>
          </a:p>
          <a:p>
            <a:pPr>
              <a:buAutoNum type="arabicParenR"/>
            </a:pPr>
            <a:endParaRPr lang="fr-FR" sz="1500" dirty="0" smtClean="0"/>
          </a:p>
          <a:p>
            <a:pPr>
              <a:buAutoNum type="arabicParenR"/>
            </a:pPr>
            <a:endParaRPr lang="fr-FR" sz="1500" dirty="0"/>
          </a:p>
          <a:p>
            <a:pPr>
              <a:buAutoNum type="arabicParenR"/>
            </a:pPr>
            <a:endParaRPr lang="fr-FR" sz="1500" dirty="0" smtClean="0"/>
          </a:p>
          <a:p>
            <a:pPr>
              <a:buNone/>
            </a:pPr>
            <a:endParaRPr lang="fr-FR" sz="1500" dirty="0" smtClean="0"/>
          </a:p>
          <a:p>
            <a:pPr marL="0" indent="0">
              <a:buNone/>
            </a:pPr>
            <a:endParaRPr lang="fr-FR" sz="2400" dirty="0" smtClean="0"/>
          </a:p>
        </p:txBody>
      </p:sp>
      <p:sp>
        <p:nvSpPr>
          <p:cNvPr id="4" name="Espace réservé du numéro de diapositive 3"/>
          <p:cNvSpPr>
            <a:spLocks noGrp="1"/>
          </p:cNvSpPr>
          <p:nvPr>
            <p:ph type="sldNum" sz="quarter" idx="12"/>
          </p:nvPr>
        </p:nvSpPr>
        <p:spPr/>
        <p:txBody>
          <a:bodyPr/>
          <a:lstStyle/>
          <a:p>
            <a:pPr>
              <a:defRPr/>
            </a:pPr>
            <a:fld id="{0434DB67-3A0E-4F4D-A934-BE0FAB82D0E2}" type="slidenum">
              <a:rPr lang="fr-FR" smtClean="0"/>
              <a:pPr>
                <a:defRPr/>
              </a:pPr>
              <a:t>6</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2" name="ZoneTexte 1"/>
          <p:cNvSpPr txBox="1"/>
          <p:nvPr/>
        </p:nvSpPr>
        <p:spPr>
          <a:xfrm>
            <a:off x="473060" y="5795074"/>
            <a:ext cx="8207312" cy="338554"/>
          </a:xfrm>
          <a:prstGeom prst="rect">
            <a:avLst/>
          </a:prstGeom>
          <a:noFill/>
        </p:spPr>
        <p:txBody>
          <a:bodyPr wrap="square" rtlCol="0">
            <a:spAutoFit/>
          </a:bodyPr>
          <a:lstStyle/>
          <a:p>
            <a:pPr algn="ctr"/>
            <a:r>
              <a:rPr lang="fr-FR" sz="1600" b="1" dirty="0" smtClean="0">
                <a:solidFill>
                  <a:srgbClr val="0070C0"/>
                </a:solidFill>
                <a:latin typeface="+mn-lt"/>
              </a:rPr>
              <a:t>le Forum 2019 se tiendra le samedi </a:t>
            </a:r>
            <a:r>
              <a:rPr lang="fr-FR" sz="1600" b="1" dirty="0">
                <a:solidFill>
                  <a:srgbClr val="0070C0"/>
                </a:solidFill>
                <a:latin typeface="+mn-lt"/>
              </a:rPr>
              <a:t>7</a:t>
            </a:r>
            <a:r>
              <a:rPr lang="fr-FR" sz="1600" b="1" dirty="0" smtClean="0">
                <a:solidFill>
                  <a:srgbClr val="0070C0"/>
                </a:solidFill>
                <a:latin typeface="+mn-lt"/>
              </a:rPr>
              <a:t> septembre 2019 Place Jeanne d’Arc</a:t>
            </a:r>
            <a:endParaRPr lang="fr-FR" sz="1600" b="1" dirty="0">
              <a:solidFill>
                <a:srgbClr val="0070C0"/>
              </a:solidFill>
              <a:latin typeface="+mn-lt"/>
            </a:endParaRPr>
          </a:p>
        </p:txBody>
      </p:sp>
      <p:pic>
        <p:nvPicPr>
          <p:cNvPr id="8" name="Picture 5" descr="D:\Documents\ASSOCIATIONS\LCPA\ASSEMBLEE GENERALE\AG DU 22 AVRIL 2017\Capture Forum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140968"/>
            <a:ext cx="2952328" cy="21088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D:\Documents\ASSOCIATIONS\LCPA\ASSEMBLEE GENERALE\AG DU 22 AVRIL 2017\Capture Forum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625" y="3129191"/>
            <a:ext cx="4099326" cy="216501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27584" y="5373216"/>
            <a:ext cx="2996555" cy="307777"/>
          </a:xfrm>
          <a:prstGeom prst="rect">
            <a:avLst/>
          </a:prstGeom>
          <a:noFill/>
        </p:spPr>
        <p:txBody>
          <a:bodyPr wrap="square" rtlCol="0">
            <a:spAutoFit/>
          </a:bodyPr>
          <a:lstStyle/>
          <a:p>
            <a:pPr algn="ctr"/>
            <a:r>
              <a:rPr lang="fr-FR" sz="1400" b="1" dirty="0" smtClean="0">
                <a:solidFill>
                  <a:srgbClr val="FF0000"/>
                </a:solidFill>
                <a:latin typeface="+mn-lt"/>
              </a:rPr>
              <a:t>Le centre conchylicole</a:t>
            </a:r>
          </a:p>
        </p:txBody>
      </p:sp>
      <p:sp>
        <p:nvSpPr>
          <p:cNvPr id="11" name="ZoneTexte 10"/>
          <p:cNvSpPr txBox="1"/>
          <p:nvPr/>
        </p:nvSpPr>
        <p:spPr>
          <a:xfrm>
            <a:off x="4443465" y="5373216"/>
            <a:ext cx="4248472" cy="307777"/>
          </a:xfrm>
          <a:prstGeom prst="rect">
            <a:avLst/>
          </a:prstGeom>
          <a:noFill/>
        </p:spPr>
        <p:txBody>
          <a:bodyPr wrap="square" rtlCol="0">
            <a:spAutoFit/>
          </a:bodyPr>
          <a:lstStyle/>
          <a:p>
            <a:pPr algn="ctr"/>
            <a:r>
              <a:rPr lang="fr-FR" sz="1400" b="1" dirty="0" smtClean="0">
                <a:solidFill>
                  <a:srgbClr val="FF0000"/>
                </a:solidFill>
                <a:latin typeface="+mn-lt"/>
              </a:rPr>
              <a:t>Le Plan de Prévention des Risques Naturels (PPRN)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1EA5F-FBEA-424E-B890-0F17CBDE500E}" type="slidenum">
              <a:rPr lang="fr-FR" smtClean="0"/>
              <a:pPr>
                <a:defRPr/>
              </a:pPr>
              <a:t>7</a:t>
            </a:fld>
            <a:endParaRPr lang="fr-FR"/>
          </a:p>
        </p:txBody>
      </p:sp>
      <p:sp>
        <p:nvSpPr>
          <p:cNvPr id="7" name="Titre 1"/>
          <p:cNvSpPr txBox="1">
            <a:spLocks noGrp="1"/>
          </p:cNvSpPr>
          <p:nvPr>
            <p:ph type="title"/>
          </p:nvPr>
        </p:nvSpPr>
        <p:spPr bwMode="auto">
          <a:xfrm>
            <a:off x="457200" y="274638"/>
            <a:ext cx="8229600" cy="868346"/>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ZoneTexte 9"/>
          <p:cNvSpPr txBox="1"/>
          <p:nvPr/>
        </p:nvSpPr>
        <p:spPr>
          <a:xfrm>
            <a:off x="1163124" y="5589240"/>
            <a:ext cx="1428760" cy="307777"/>
          </a:xfrm>
          <a:prstGeom prst="rect">
            <a:avLst/>
          </a:prstGeom>
          <a:noFill/>
        </p:spPr>
        <p:txBody>
          <a:bodyPr wrap="square" rtlCol="0">
            <a:spAutoFit/>
          </a:bodyPr>
          <a:lstStyle/>
          <a:p>
            <a:r>
              <a:rPr lang="fr-FR" sz="1400" dirty="0" smtClean="0">
                <a:latin typeface="+mn-lt"/>
              </a:rPr>
              <a:t>Les Bisteux</a:t>
            </a:r>
            <a:endParaRPr lang="fr-FR" sz="1400" dirty="0">
              <a:latin typeface="+mn-lt"/>
            </a:endParaRPr>
          </a:p>
        </p:txBody>
      </p:sp>
      <p:pic>
        <p:nvPicPr>
          <p:cNvPr id="5" name="Picture 2" descr="D:\Documents\ASSOCIATIONS\LCPA\REPAS PICARD\REPAS 2016\Photos repas 2016\Photos Jean-Claude\Photos JC réduites\Repas LCPA 2016 8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69" y="2492896"/>
            <a:ext cx="2161670" cy="288222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idx="1"/>
          </p:nvPr>
        </p:nvSpPr>
        <p:spPr>
          <a:xfrm>
            <a:off x="479644" y="1268760"/>
            <a:ext cx="8361516" cy="5328592"/>
          </a:xfrm>
        </p:spPr>
        <p:txBody>
          <a:bodyPr/>
          <a:lstStyle/>
          <a:p>
            <a:pPr marL="0" indent="0" algn="ctr">
              <a:buNone/>
            </a:pPr>
            <a:r>
              <a:rPr lang="fr-FR" sz="2200" b="1" dirty="0" smtClean="0"/>
              <a:t>Le repas Picard 1er décembre 2018</a:t>
            </a:r>
          </a:p>
          <a:p>
            <a:pPr marL="0" indent="0" algn="ctr">
              <a:buNone/>
            </a:pPr>
            <a:endParaRPr lang="fr-FR" sz="1000" b="1" dirty="0" smtClean="0"/>
          </a:p>
          <a:p>
            <a:pPr marL="0" indent="0" algn="ctr">
              <a:buNone/>
            </a:pPr>
            <a:r>
              <a:rPr lang="fr-FR" sz="1600" dirty="0"/>
              <a:t>50 personnes ont partagé ce repas Picard le samedi </a:t>
            </a:r>
            <a:r>
              <a:rPr lang="fr-FR" sz="1600" dirty="0" smtClean="0"/>
              <a:t>1er </a:t>
            </a:r>
            <a:r>
              <a:rPr lang="fr-FR" sz="1600" dirty="0"/>
              <a:t>décembre </a:t>
            </a:r>
            <a:r>
              <a:rPr lang="fr-FR" sz="1600" dirty="0" smtClean="0"/>
              <a:t>2018.</a:t>
            </a:r>
            <a:endParaRPr lang="fr-FR" sz="1600" dirty="0"/>
          </a:p>
          <a:p>
            <a:pPr marL="0" indent="0" algn="ctr">
              <a:buNone/>
            </a:pPr>
            <a:r>
              <a:rPr lang="fr-FR" sz="1600" dirty="0"/>
              <a:t>C’est un grand moment de convivialité entre adhérents et amis de </a:t>
            </a:r>
            <a:r>
              <a:rPr lang="fr-FR" sz="1600" dirty="0" smtClean="0"/>
              <a:t>LCPA</a:t>
            </a:r>
          </a:p>
          <a:p>
            <a:pPr marL="0" indent="0" algn="ctr">
              <a:buNone/>
            </a:pPr>
            <a:endParaRPr lang="fr-FR" sz="1400" dirty="0"/>
          </a:p>
          <a:p>
            <a:pPr marL="0" indent="0">
              <a:buNone/>
            </a:pPr>
            <a:r>
              <a:rPr lang="fr-FR" sz="1400" dirty="0" smtClean="0"/>
              <a:t>			</a:t>
            </a:r>
            <a:r>
              <a:rPr lang="fr-FR" sz="1600" dirty="0" smtClean="0"/>
              <a:t>En </a:t>
            </a:r>
            <a:r>
              <a:rPr lang="fr-FR" sz="1600" dirty="0"/>
              <a:t>2019, nous avons programmé le traditionnel Repas </a:t>
            </a:r>
            <a:r>
              <a:rPr lang="fr-FR" sz="1600" dirty="0" smtClean="0"/>
              <a:t>				Picard pour </a:t>
            </a:r>
            <a:r>
              <a:rPr lang="fr-FR" sz="2400" b="1" dirty="0">
                <a:solidFill>
                  <a:srgbClr val="FF0000"/>
                </a:solidFill>
              </a:rPr>
              <a:t>le samedi </a:t>
            </a:r>
            <a:r>
              <a:rPr lang="fr-FR" sz="2400" b="1" dirty="0" smtClean="0">
                <a:solidFill>
                  <a:srgbClr val="FF0000"/>
                </a:solidFill>
              </a:rPr>
              <a:t>30 novembre</a:t>
            </a:r>
            <a:r>
              <a:rPr lang="fr-FR" sz="2400" dirty="0" smtClean="0"/>
              <a:t>. </a:t>
            </a:r>
            <a:endParaRPr lang="fr-FR" sz="2400" dirty="0"/>
          </a:p>
          <a:p>
            <a:pPr marL="0" indent="0">
              <a:buNone/>
            </a:pPr>
            <a:r>
              <a:rPr lang="fr-FR" sz="1600" dirty="0" smtClean="0"/>
              <a:t>				</a:t>
            </a:r>
          </a:p>
          <a:p>
            <a:pPr marL="0" indent="0">
              <a:buNone/>
            </a:pPr>
            <a:r>
              <a:rPr lang="fr-FR" sz="1600" dirty="0"/>
              <a:t>	</a:t>
            </a:r>
            <a:r>
              <a:rPr lang="fr-FR" sz="1600" dirty="0" smtClean="0"/>
              <a:t>		Pensez </a:t>
            </a:r>
            <a:r>
              <a:rPr lang="fr-FR" sz="1600" dirty="0"/>
              <a:t>d’ores et déjà à réserver cette date dans votre </a:t>
            </a:r>
            <a:r>
              <a:rPr lang="fr-FR" sz="1600" dirty="0" smtClean="0"/>
              <a:t>				agenda</a:t>
            </a:r>
            <a:r>
              <a:rPr lang="fr-FR" sz="1600" dirty="0"/>
              <a:t> !</a:t>
            </a:r>
          </a:p>
          <a:p>
            <a:pPr marL="0" indent="0" algn="ctr">
              <a:buNone/>
            </a:pPr>
            <a:endParaRPr lang="fr-FR" sz="14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F8461527-A683-43DB-8146-01680EA4655F}" type="slidenum">
              <a:rPr lang="fr-FR" smtClean="0"/>
              <a:pPr>
                <a:defRPr/>
              </a:pPr>
              <a:t>8</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Espace réservé du contenu 9"/>
          <p:cNvSpPr>
            <a:spLocks noGrp="1"/>
          </p:cNvSpPr>
          <p:nvPr>
            <p:ph idx="1"/>
          </p:nvPr>
        </p:nvSpPr>
        <p:spPr>
          <a:xfrm>
            <a:off x="428625" y="994638"/>
            <a:ext cx="8280000" cy="5602714"/>
          </a:xfrm>
        </p:spPr>
        <p:txBody>
          <a:bodyPr/>
          <a:lstStyle/>
          <a:p>
            <a:pPr marL="0" indent="0">
              <a:buNone/>
            </a:pPr>
            <a:endParaRPr lang="fr-FR" sz="2200" b="1" dirty="0"/>
          </a:p>
          <a:p>
            <a:pPr marL="0" indent="0">
              <a:buNone/>
            </a:pPr>
            <a:r>
              <a:rPr lang="fr-FR" sz="2000" b="1" dirty="0" smtClean="0"/>
              <a:t>		LE </a:t>
            </a:r>
            <a:r>
              <a:rPr lang="fr-FR" sz="2000" b="1" dirty="0"/>
              <a:t>CENTRE CONCHYLICOLE DU CROTOY</a:t>
            </a:r>
          </a:p>
          <a:p>
            <a:pPr marL="0" indent="0" algn="ctr">
              <a:buNone/>
            </a:pPr>
            <a:endParaRPr lang="fr-FR" sz="2000" b="1" dirty="0"/>
          </a:p>
          <a:p>
            <a:pPr marL="0" indent="0" algn="ctr">
              <a:buNone/>
            </a:pPr>
            <a:r>
              <a:rPr lang="fr-FR" sz="2000" b="1" dirty="0"/>
              <a:t>UN RISQUE POUR L’ENVIRONNEMENT</a:t>
            </a:r>
          </a:p>
          <a:p>
            <a:pPr marL="0" indent="0" algn="ctr">
              <a:buNone/>
            </a:pPr>
            <a:r>
              <a:rPr lang="fr-FR" sz="2000" b="1" dirty="0"/>
              <a:t>UNE EFFLUVE NAUSEABONDE</a:t>
            </a:r>
          </a:p>
          <a:p>
            <a:pPr marL="0" indent="0" algn="ctr">
              <a:buNone/>
            </a:pPr>
            <a:r>
              <a:rPr lang="fr-FR" sz="2000" b="1" dirty="0"/>
              <a:t>UNE HISTOIRE SANS FIN</a:t>
            </a:r>
          </a:p>
          <a:p>
            <a:pPr>
              <a:buNone/>
            </a:pPr>
            <a:r>
              <a:rPr lang="fr-FR" sz="2800" dirty="0"/>
              <a:t>	</a:t>
            </a:r>
            <a:r>
              <a:rPr lang="fr-FR" sz="2800" dirty="0" smtClean="0"/>
              <a:t>			</a:t>
            </a:r>
          </a:p>
          <a:p>
            <a:pPr marL="0" indent="0">
              <a:buNone/>
            </a:pPr>
            <a:r>
              <a:rPr lang="fr-FR" sz="1400" dirty="0" smtClean="0"/>
              <a:t/>
            </a:r>
            <a:br>
              <a:rPr lang="fr-FR" sz="1400" dirty="0" smtClean="0"/>
            </a:br>
            <a:r>
              <a:rPr lang="fr-FR" sz="1400" dirty="0" smtClean="0"/>
              <a:t/>
            </a:r>
            <a:br>
              <a:rPr lang="fr-FR" sz="1400" dirty="0" smtClean="0"/>
            </a:br>
            <a:r>
              <a:rPr lang="fr-FR" sz="1300" dirty="0" smtClean="0"/>
              <a:t/>
            </a:r>
            <a:br>
              <a:rPr lang="fr-FR" sz="1300" dirty="0" smtClean="0"/>
            </a:br>
            <a:endParaRPr lang="fr-FR" sz="2800" dirty="0" smtClean="0"/>
          </a:p>
          <a:p>
            <a:pPr>
              <a:buNone/>
            </a:pPr>
            <a:endParaRPr lang="fr-FR" sz="2800" dirty="0"/>
          </a:p>
          <a:p>
            <a:pPr>
              <a:buNone/>
            </a:pPr>
            <a:endParaRPr lang="fr-FR" sz="1400" dirty="0" smtClean="0"/>
          </a:p>
        </p:txBody>
      </p:sp>
      <p:pic>
        <p:nvPicPr>
          <p:cNvPr id="1026" name="Picture 2" descr="D:\Documents\ASSOCIATIONS\LCPA\ASSEMBLEE GENERALE\2018\20170622_1713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757371"/>
            <a:ext cx="2808312" cy="210623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214677" y="5877272"/>
            <a:ext cx="2051720" cy="307777"/>
          </a:xfrm>
          <a:prstGeom prst="rect">
            <a:avLst/>
          </a:prstGeom>
          <a:noFill/>
        </p:spPr>
        <p:txBody>
          <a:bodyPr wrap="square" rtlCol="0">
            <a:spAutoFit/>
          </a:bodyPr>
          <a:lstStyle/>
          <a:p>
            <a:pPr algn="ctr"/>
            <a:r>
              <a:rPr lang="fr-FR" sz="1400" b="1" dirty="0" smtClean="0">
                <a:latin typeface="+mn-lt"/>
              </a:rPr>
              <a:t>Etat des fossés</a:t>
            </a:r>
          </a:p>
        </p:txBody>
      </p:sp>
      <p:pic>
        <p:nvPicPr>
          <p:cNvPr id="1027" name="Picture 3" descr="D:\Documents\ASSOCIATIONS\LCPA\ODEURS CENTRE CONCHYLICOLE\Le geyser qui sort du centre conchylico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970" y="3757372"/>
            <a:ext cx="3744416" cy="210623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372271" y="5889822"/>
            <a:ext cx="3456384" cy="307777"/>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latin typeface="+mn-lt"/>
              </a:rPr>
              <a:t>Les </a:t>
            </a:r>
            <a:r>
              <a:rPr lang="fr-FR" sz="1400" b="1" dirty="0">
                <a:effectLst>
                  <a:outerShdw blurRad="38100" dist="38100" dir="2700000" algn="tl">
                    <a:srgbClr val="000000">
                      <a:alpha val="43137"/>
                    </a:srgbClr>
                  </a:outerShdw>
                </a:effectLst>
                <a:latin typeface="+mn-lt"/>
              </a:rPr>
              <a:t>rejets du centre conchylicole sur la plage </a:t>
            </a:r>
            <a:endParaRPr lang="fr-FR" sz="1400" b="1" dirty="0" smtClean="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95849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eaLnBrk="1" hangingPunct="1">
              <a:defRPr/>
            </a:pP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Le Crotoy Préservé et Authentique</a:t>
            </a:r>
            <a:endParaRPr lang="fr-FR" sz="36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pPr>
              <a:defRPr/>
            </a:pPr>
            <a:fld id="{F8461527-A683-43DB-8146-01680EA4655F}" type="slidenum">
              <a:rPr lang="fr-FR" smtClean="0"/>
              <a:pPr>
                <a:defRPr/>
              </a:pPr>
              <a:t>9</a:t>
            </a:fld>
            <a:endParaRPr lang="fr-FR"/>
          </a:p>
        </p:txBody>
      </p:sp>
      <p:sp>
        <p:nvSpPr>
          <p:cNvPr id="5" name="Titre 1"/>
          <p:cNvSpPr txBox="1">
            <a:spLocks/>
          </p:cNvSpPr>
          <p:nvPr/>
        </p:nvSpPr>
        <p:spPr bwMode="auto">
          <a:xfrm>
            <a:off x="428625" y="274638"/>
            <a:ext cx="8280000" cy="720000"/>
          </a:xfrm>
          <a:prstGeom prst="rect">
            <a:avLst/>
          </a:prstGeom>
          <a:ln w="25400" cap="flat" cmpd="sng" algn="ctr">
            <a:solidFill>
              <a:schemeClr val="accent1"/>
            </a:solidFill>
            <a:prstDash val="solid"/>
            <a:miter lim="800000"/>
            <a:headEnd/>
            <a:tailEnd/>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 Crotoy Préservé et Authentique</a:t>
            </a:r>
            <a:endParaRPr kumimoji="0" lang="fr-FR" sz="28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0" name="Espace réservé du contenu 9"/>
          <p:cNvSpPr>
            <a:spLocks noGrp="1"/>
          </p:cNvSpPr>
          <p:nvPr>
            <p:ph idx="1"/>
          </p:nvPr>
        </p:nvSpPr>
        <p:spPr>
          <a:xfrm>
            <a:off x="442367" y="1124744"/>
            <a:ext cx="8125423" cy="5256584"/>
          </a:xfrm>
        </p:spPr>
        <p:txBody>
          <a:bodyPr/>
          <a:lstStyle/>
          <a:p>
            <a:pPr algn="ctr">
              <a:buNone/>
            </a:pPr>
            <a:endParaRPr lang="fr-FR" sz="2800" dirty="0"/>
          </a:p>
          <a:p>
            <a:pPr>
              <a:buNone/>
            </a:pPr>
            <a:endParaRPr lang="fr-FR" sz="2800" dirty="0" smtClean="0"/>
          </a:p>
          <a:p>
            <a:pPr>
              <a:buNone/>
            </a:pPr>
            <a:endParaRPr lang="fr-FR" sz="2800" dirty="0"/>
          </a:p>
          <a:p>
            <a:pPr>
              <a:buNone/>
            </a:pPr>
            <a:endParaRPr lang="fr-FR" sz="2800" dirty="0" smtClean="0"/>
          </a:p>
          <a:p>
            <a:pPr>
              <a:buNone/>
            </a:pPr>
            <a:endParaRPr lang="fr-FR" sz="2800" dirty="0"/>
          </a:p>
          <a:p>
            <a:pPr>
              <a:buNone/>
            </a:pPr>
            <a:endParaRPr lang="fr-FR" sz="1400" dirty="0" smtClean="0"/>
          </a:p>
        </p:txBody>
      </p:sp>
      <p:sp>
        <p:nvSpPr>
          <p:cNvPr id="6" name="Espace réservé du contenu 9"/>
          <p:cNvSpPr txBox="1">
            <a:spLocks/>
          </p:cNvSpPr>
          <p:nvPr/>
        </p:nvSpPr>
        <p:spPr bwMode="auto">
          <a:xfrm>
            <a:off x="594767" y="1277144"/>
            <a:ext cx="8125423"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fr-FR" sz="2200" b="1" dirty="0" smtClean="0"/>
              <a:t>LE CENTRE CONCHYLICOLE DU CROTOY</a:t>
            </a:r>
            <a:r>
              <a:rPr lang="fr-FR" b="1" i="1" dirty="0" smtClean="0"/>
              <a:t> </a:t>
            </a:r>
          </a:p>
          <a:p>
            <a:pPr marL="0" indent="0" algn="ctr">
              <a:buFont typeface="Arial" charset="0"/>
              <a:buNone/>
            </a:pPr>
            <a:r>
              <a:rPr lang="fr-FR" sz="2000" b="1" dirty="0" smtClean="0"/>
              <a:t>UNE HISTOIRE SANS FIN</a:t>
            </a:r>
          </a:p>
          <a:p>
            <a:r>
              <a:rPr lang="fr-FR" sz="1400" dirty="0" smtClean="0">
                <a:highlight>
                  <a:srgbClr val="00FFFF"/>
                </a:highlight>
              </a:rPr>
              <a:t>Août 2015</a:t>
            </a:r>
          </a:p>
          <a:p>
            <a:r>
              <a:rPr lang="fr-FR" sz="1400" dirty="0" smtClean="0"/>
              <a:t> 1er courrier du Collectif des riverains à M. Emmanuel Maquet  en août 2015</a:t>
            </a:r>
          </a:p>
          <a:p>
            <a:r>
              <a:rPr lang="fr-FR" sz="1400" dirty="0" smtClean="0">
                <a:highlight>
                  <a:srgbClr val="00FFFF"/>
                </a:highlight>
              </a:rPr>
              <a:t>Avril 2016</a:t>
            </a:r>
          </a:p>
          <a:p>
            <a:r>
              <a:rPr lang="fr-FR" sz="1400" dirty="0" smtClean="0"/>
              <a:t>Rencontre avec le Collectif des Riverains</a:t>
            </a:r>
          </a:p>
          <a:p>
            <a:r>
              <a:rPr lang="fr-FR" sz="1400" dirty="0" smtClean="0">
                <a:highlight>
                  <a:srgbClr val="00FFFF"/>
                </a:highlight>
              </a:rPr>
              <a:t>Juillet 2016</a:t>
            </a:r>
          </a:p>
          <a:p>
            <a:r>
              <a:rPr lang="fr-FR" sz="1400" dirty="0" smtClean="0"/>
              <a:t>Analyses microbiologiques et biologiques par EUROFIN du rejet sur la plage.</a:t>
            </a:r>
          </a:p>
          <a:p>
            <a:r>
              <a:rPr lang="fr-FR" sz="1400" dirty="0" smtClean="0">
                <a:highlight>
                  <a:srgbClr val="00FFFF"/>
                </a:highlight>
              </a:rPr>
              <a:t>Aout 2016</a:t>
            </a:r>
          </a:p>
          <a:p>
            <a:r>
              <a:rPr lang="fr-FR" sz="1400" dirty="0" smtClean="0"/>
              <a:t>Réunion en Mairie avec les différents acteurs dont Mr BIZET</a:t>
            </a:r>
          </a:p>
          <a:p>
            <a:r>
              <a:rPr lang="fr-FR" sz="1400" dirty="0" smtClean="0">
                <a:highlight>
                  <a:srgbClr val="00FFFF"/>
                </a:highlight>
              </a:rPr>
              <a:t>A partir de Novembre 2016</a:t>
            </a:r>
          </a:p>
          <a:p>
            <a:r>
              <a:rPr lang="fr-FR" sz="1400" dirty="0" smtClean="0"/>
              <a:t>Courriers envoyés à : </a:t>
            </a:r>
          </a:p>
          <a:p>
            <a:r>
              <a:rPr lang="fr-FR" sz="1400" dirty="0" smtClean="0"/>
              <a:t>Monsieur le Préfet avec un dossier complet </a:t>
            </a:r>
          </a:p>
          <a:p>
            <a:r>
              <a:rPr lang="fr-FR" sz="1400" dirty="0" smtClean="0"/>
              <a:t>Au député Monsieur Jean-Claude Buisine</a:t>
            </a:r>
          </a:p>
          <a:p>
            <a:r>
              <a:rPr lang="fr-FR" sz="1400" dirty="0" smtClean="0"/>
              <a:t>A la Ministre de la santé Madame Marisol Touraine</a:t>
            </a:r>
          </a:p>
          <a:p>
            <a:r>
              <a:rPr lang="fr-FR" sz="1400" dirty="0" smtClean="0"/>
              <a:t>A la Ministre de l’Environnement Ségolène Royal</a:t>
            </a:r>
          </a:p>
          <a:p>
            <a:r>
              <a:rPr lang="fr-FR" sz="1400" dirty="0" smtClean="0"/>
              <a:t>Tous les élus de la région et de la Somme</a:t>
            </a:r>
            <a:br>
              <a:rPr lang="fr-FR" sz="1400" dirty="0" smtClean="0"/>
            </a:br>
            <a:endParaRPr lang="fr-FR" sz="1400" dirty="0" smtClean="0"/>
          </a:p>
          <a:p>
            <a:pPr>
              <a:buFont typeface="Arial" charset="0"/>
              <a:buNone/>
            </a:pPr>
            <a:endParaRPr lang="fr-FR" sz="1400" dirty="0" smtClean="0"/>
          </a:p>
          <a:p>
            <a:pPr>
              <a:buFont typeface="Arial" charset="0"/>
              <a:buNone/>
            </a:pPr>
            <a:endParaRPr lang="fr-FR" sz="2800" dirty="0" smtClean="0"/>
          </a:p>
          <a:p>
            <a:pPr>
              <a:buFont typeface="Arial" charset="0"/>
              <a:buNone/>
            </a:pPr>
            <a:endParaRPr lang="fr-FR" sz="1400" dirty="0" smtClean="0"/>
          </a:p>
          <a:p>
            <a:pPr>
              <a:buFont typeface="Arial" charset="0"/>
              <a:buNone/>
            </a:pPr>
            <a:endParaRPr lang="fr-FR" sz="2800" dirty="0" smtClean="0"/>
          </a:p>
          <a:p>
            <a:pPr>
              <a:buFont typeface="Arial" charset="0"/>
              <a:buNone/>
            </a:pPr>
            <a:endParaRPr lang="fr-FR" sz="2800" dirty="0" smtClean="0"/>
          </a:p>
          <a:p>
            <a:pPr>
              <a:buFont typeface="Arial" charset="0"/>
              <a:buNone/>
            </a:pPr>
            <a:endParaRPr lang="fr-FR" sz="1400" dirty="0"/>
          </a:p>
        </p:txBody>
      </p:sp>
    </p:spTree>
    <p:extLst>
      <p:ext uri="{BB962C8B-B14F-4D97-AF65-F5344CB8AC3E}">
        <p14:creationId xmlns:p14="http://schemas.microsoft.com/office/powerpoint/2010/main" val="75396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5484</TotalTime>
  <Words>963</Words>
  <Application>Microsoft Office PowerPoint</Application>
  <PresentationFormat>Affichage à l'écran (4:3)</PresentationFormat>
  <Paragraphs>455</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Présentation PowerPoint</vt:lpstr>
      <vt:lpstr>Le Crotoy Préservé et Authentique</vt:lpstr>
      <vt:lpstr>Le Crotoy Préservé et Authentique</vt:lpstr>
      <vt:lpstr>Présentation PowerPoint</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Le Crotoy Préservé et Authentique</vt:lpstr>
      <vt:lpstr>Présentation PowerPoint</vt:lpstr>
      <vt:lpstr>Le Crotoy Préservé et Authentique</vt:lpstr>
      <vt:lpstr>Le Crotoy Préservé et Authentique</vt:lpstr>
      <vt:lpstr>Présentation PowerPoint</vt:lpstr>
      <vt:lpstr>Le Crotoy Préservé et Authentique</vt:lpstr>
      <vt:lpstr>Le Crotoy Préservé et Authentique</vt:lpstr>
      <vt:lpstr>Présentation PowerPoint</vt:lpstr>
      <vt:lpstr>Présentation PowerPoint</vt:lpstr>
      <vt:lpstr>Présentation PowerPoint</vt:lpstr>
      <vt:lpstr>Le Crotoy Préservé et Authentique</vt:lpstr>
      <vt:lpstr>Le Crotoy Préservé et Authentique</vt:lpstr>
    </vt:vector>
  </TitlesOfParts>
  <Company>Windows-Trust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Crotoy Préservé et Authentique</dc:title>
  <dc:creator>Enigma</dc:creator>
  <cp:lastModifiedBy>Jc &amp; Géraldine</cp:lastModifiedBy>
  <cp:revision>614</cp:revision>
  <cp:lastPrinted>2019-03-04T14:16:11Z</cp:lastPrinted>
  <dcterms:created xsi:type="dcterms:W3CDTF">2012-11-21T09:38:19Z</dcterms:created>
  <dcterms:modified xsi:type="dcterms:W3CDTF">2019-03-21T15:47:24Z</dcterms:modified>
</cp:coreProperties>
</file>